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4" r:id="rId4"/>
  </p:sldMasterIdLst>
  <p:notesMasterIdLst>
    <p:notesMasterId r:id="rId38"/>
  </p:notesMasterIdLst>
  <p:sldIdLst>
    <p:sldId id="281" r:id="rId5"/>
    <p:sldId id="409" r:id="rId6"/>
    <p:sldId id="420" r:id="rId7"/>
    <p:sldId id="422" r:id="rId8"/>
    <p:sldId id="423" r:id="rId9"/>
    <p:sldId id="415" r:id="rId10"/>
    <p:sldId id="417" r:id="rId11"/>
    <p:sldId id="402" r:id="rId12"/>
    <p:sldId id="293" r:id="rId13"/>
    <p:sldId id="294" r:id="rId14"/>
    <p:sldId id="352" r:id="rId15"/>
    <p:sldId id="378" r:id="rId16"/>
    <p:sldId id="349" r:id="rId17"/>
    <p:sldId id="379" r:id="rId18"/>
    <p:sldId id="380" r:id="rId19"/>
    <p:sldId id="381" r:id="rId20"/>
    <p:sldId id="382" r:id="rId21"/>
    <p:sldId id="383" r:id="rId22"/>
    <p:sldId id="384" r:id="rId23"/>
    <p:sldId id="385" r:id="rId24"/>
    <p:sldId id="353" r:id="rId25"/>
    <p:sldId id="386" r:id="rId26"/>
    <p:sldId id="375" r:id="rId27"/>
    <p:sldId id="408" r:id="rId28"/>
    <p:sldId id="403" r:id="rId29"/>
    <p:sldId id="388" r:id="rId30"/>
    <p:sldId id="389" r:id="rId31"/>
    <p:sldId id="404" r:id="rId32"/>
    <p:sldId id="390" r:id="rId33"/>
    <p:sldId id="393" r:id="rId34"/>
    <p:sldId id="406" r:id="rId35"/>
    <p:sldId id="397" r:id="rId36"/>
    <p:sldId id="275" r:id="rId37"/>
  </p:sldIdLst>
  <p:sldSz cx="12192000" cy="6858000"/>
  <p:notesSz cx="6858000" cy="9144000"/>
  <p:embeddedFontLst>
    <p:embeddedFont>
      <p:font typeface="Calibri" panose="020F0502020204030204" pitchFamily="34" charset="0"/>
      <p:regular r:id="rId39"/>
      <p:bold r:id="rId40"/>
      <p:italic r:id="rId41"/>
      <p:boldItalic r:id="rId42"/>
    </p:embeddedFont>
    <p:embeddedFont>
      <p:font typeface="DM Sans" pitchFamily="2" charset="0"/>
      <p:regular r:id="rId43"/>
      <p:bold r:id="rId44"/>
      <p:italic r:id="rId45"/>
      <p:boldItalic r:id="rId46"/>
    </p:embeddedFont>
    <p:embeddedFont>
      <p:font typeface="Recoleta SemiBold" panose="00000700000000000000" charset="0"/>
      <p:bold r:id="rId4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LEDO" initials="b" lastIdx="2" clrIdx="0">
    <p:extLst>
      <p:ext uri="{19B8F6BF-5375-455C-9EA6-DF929625EA0E}">
        <p15:presenceInfo xmlns:p15="http://schemas.microsoft.com/office/powerpoint/2012/main" userId="beLEDO" providerId="None"/>
      </p:ext>
    </p:extLst>
  </p:cmAuthor>
  <p:cmAuthor id="2" name="Olga" initials="O" lastIdx="1" clrIdx="1">
    <p:extLst>
      <p:ext uri="{19B8F6BF-5375-455C-9EA6-DF929625EA0E}">
        <p15:presenceInfo xmlns:p15="http://schemas.microsoft.com/office/powerpoint/2012/main" userId="Olg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5B60"/>
    <a:srgbClr val="FBFAFC"/>
    <a:srgbClr val="4472C4"/>
    <a:srgbClr val="484656"/>
    <a:srgbClr val="CCCC00"/>
    <a:srgbClr val="E8E8E8"/>
    <a:srgbClr val="E9E7EA"/>
    <a:srgbClr val="A2D8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21" autoAdjust="0"/>
    <p:restoredTop sz="93792" autoAdjust="0"/>
  </p:normalViewPr>
  <p:slideViewPr>
    <p:cSldViewPr snapToGrid="0">
      <p:cViewPr varScale="1">
        <p:scale>
          <a:sx n="59" d="100"/>
          <a:sy n="59" d="100"/>
        </p:scale>
        <p:origin x="102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6.xml"/><Relationship Id="rId41"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F36A9A-D917-4D46-BD17-E964652D868E}" type="datetimeFigureOut">
              <a:rPr lang="en-US" smtClean="0"/>
              <a:t>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CEF916-6EAA-4DAF-8376-289CD79E4406}" type="slidenum">
              <a:rPr lang="en-US" smtClean="0"/>
              <a:t>‹#›</a:t>
            </a:fld>
            <a:endParaRPr lang="en-US"/>
          </a:p>
        </p:txBody>
      </p:sp>
    </p:spTree>
    <p:extLst>
      <p:ext uri="{BB962C8B-B14F-4D97-AF65-F5344CB8AC3E}">
        <p14:creationId xmlns:p14="http://schemas.microsoft.com/office/powerpoint/2010/main" val="939069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AFCEF916-6EAA-4DAF-8376-289CD79E4406}" type="slidenum">
              <a:rPr lang="en-US" smtClean="0"/>
              <a:t>1</a:t>
            </a:fld>
            <a:endParaRPr lang="en-US"/>
          </a:p>
        </p:txBody>
      </p:sp>
    </p:spTree>
    <p:extLst>
      <p:ext uri="{BB962C8B-B14F-4D97-AF65-F5344CB8AC3E}">
        <p14:creationId xmlns:p14="http://schemas.microsoft.com/office/powerpoint/2010/main" val="360017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AFCEF916-6EAA-4DAF-8376-289CD79E4406}" type="slidenum">
              <a:rPr lang="en-US" smtClean="0"/>
              <a:t>12</a:t>
            </a:fld>
            <a:endParaRPr lang="en-US"/>
          </a:p>
        </p:txBody>
      </p:sp>
    </p:spTree>
    <p:extLst>
      <p:ext uri="{BB962C8B-B14F-4D97-AF65-F5344CB8AC3E}">
        <p14:creationId xmlns:p14="http://schemas.microsoft.com/office/powerpoint/2010/main" val="3874478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AFCEF916-6EAA-4DAF-8376-289CD79E4406}" type="slidenum">
              <a:rPr lang="en-US" smtClean="0"/>
              <a:t>14</a:t>
            </a:fld>
            <a:endParaRPr lang="en-US"/>
          </a:p>
        </p:txBody>
      </p:sp>
    </p:spTree>
    <p:extLst>
      <p:ext uri="{BB962C8B-B14F-4D97-AF65-F5344CB8AC3E}">
        <p14:creationId xmlns:p14="http://schemas.microsoft.com/office/powerpoint/2010/main" val="538785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AFCEF916-6EAA-4DAF-8376-289CD79E4406}" type="slidenum">
              <a:rPr lang="en-US" smtClean="0"/>
              <a:t>21</a:t>
            </a:fld>
            <a:endParaRPr lang="en-US"/>
          </a:p>
        </p:txBody>
      </p:sp>
    </p:spTree>
    <p:extLst>
      <p:ext uri="{BB962C8B-B14F-4D97-AF65-F5344CB8AC3E}">
        <p14:creationId xmlns:p14="http://schemas.microsoft.com/office/powerpoint/2010/main" val="1262982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AFCEF916-6EAA-4DAF-8376-289CD79E4406}" type="slidenum">
              <a:rPr lang="en-US" smtClean="0"/>
              <a:t>22</a:t>
            </a:fld>
            <a:endParaRPr lang="en-US"/>
          </a:p>
        </p:txBody>
      </p:sp>
    </p:spTree>
    <p:extLst>
      <p:ext uri="{BB962C8B-B14F-4D97-AF65-F5344CB8AC3E}">
        <p14:creationId xmlns:p14="http://schemas.microsoft.com/office/powerpoint/2010/main" val="2665500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AFCEF916-6EAA-4DAF-8376-289CD79E4406}" type="slidenum">
              <a:rPr lang="en-US" smtClean="0"/>
              <a:t>23</a:t>
            </a:fld>
            <a:endParaRPr lang="en-US"/>
          </a:p>
        </p:txBody>
      </p:sp>
    </p:spTree>
    <p:extLst>
      <p:ext uri="{BB962C8B-B14F-4D97-AF65-F5344CB8AC3E}">
        <p14:creationId xmlns:p14="http://schemas.microsoft.com/office/powerpoint/2010/main" val="1124544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AFCEF916-6EAA-4DAF-8376-289CD79E4406}" type="slidenum">
              <a:rPr lang="en-US" smtClean="0"/>
              <a:t>25</a:t>
            </a:fld>
            <a:endParaRPr lang="en-US"/>
          </a:p>
        </p:txBody>
      </p:sp>
    </p:spTree>
    <p:extLst>
      <p:ext uri="{BB962C8B-B14F-4D97-AF65-F5344CB8AC3E}">
        <p14:creationId xmlns:p14="http://schemas.microsoft.com/office/powerpoint/2010/main" val="1284466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AFCEF916-6EAA-4DAF-8376-289CD79E4406}" type="slidenum">
              <a:rPr lang="en-US" smtClean="0"/>
              <a:t>26</a:t>
            </a:fld>
            <a:endParaRPr lang="en-US"/>
          </a:p>
        </p:txBody>
      </p:sp>
    </p:spTree>
    <p:extLst>
      <p:ext uri="{BB962C8B-B14F-4D97-AF65-F5344CB8AC3E}">
        <p14:creationId xmlns:p14="http://schemas.microsoft.com/office/powerpoint/2010/main" val="2299495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AFCEF916-6EAA-4DAF-8376-289CD79E4406}" type="slidenum">
              <a:rPr lang="en-US" smtClean="0"/>
              <a:t>27</a:t>
            </a:fld>
            <a:endParaRPr lang="en-US"/>
          </a:p>
        </p:txBody>
      </p:sp>
    </p:spTree>
    <p:extLst>
      <p:ext uri="{BB962C8B-B14F-4D97-AF65-F5344CB8AC3E}">
        <p14:creationId xmlns:p14="http://schemas.microsoft.com/office/powerpoint/2010/main" val="3210491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AFCEF916-6EAA-4DAF-8376-289CD79E4406}" type="slidenum">
              <a:rPr lang="en-US" smtClean="0"/>
              <a:t>28</a:t>
            </a:fld>
            <a:endParaRPr lang="en-US"/>
          </a:p>
        </p:txBody>
      </p:sp>
    </p:spTree>
    <p:extLst>
      <p:ext uri="{BB962C8B-B14F-4D97-AF65-F5344CB8AC3E}">
        <p14:creationId xmlns:p14="http://schemas.microsoft.com/office/powerpoint/2010/main" val="1207819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AFCEF916-6EAA-4DAF-8376-289CD79E4406}" type="slidenum">
              <a:rPr lang="en-US" smtClean="0"/>
              <a:t>29</a:t>
            </a:fld>
            <a:endParaRPr lang="en-US"/>
          </a:p>
        </p:txBody>
      </p:sp>
    </p:spTree>
    <p:extLst>
      <p:ext uri="{BB962C8B-B14F-4D97-AF65-F5344CB8AC3E}">
        <p14:creationId xmlns:p14="http://schemas.microsoft.com/office/powerpoint/2010/main" val="921015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AFCEF916-6EAA-4DAF-8376-289CD79E4406}" type="slidenum">
              <a:rPr lang="en-US" smtClean="0"/>
              <a:t>2</a:t>
            </a:fld>
            <a:endParaRPr lang="en-US"/>
          </a:p>
        </p:txBody>
      </p:sp>
    </p:spTree>
    <p:extLst>
      <p:ext uri="{BB962C8B-B14F-4D97-AF65-F5344CB8AC3E}">
        <p14:creationId xmlns:p14="http://schemas.microsoft.com/office/powerpoint/2010/main" val="3041055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AFCEF916-6EAA-4DAF-8376-289CD79E4406}" type="slidenum">
              <a:rPr lang="en-US" smtClean="0"/>
              <a:t>30</a:t>
            </a:fld>
            <a:endParaRPr lang="en-US"/>
          </a:p>
        </p:txBody>
      </p:sp>
    </p:spTree>
    <p:extLst>
      <p:ext uri="{BB962C8B-B14F-4D97-AF65-F5344CB8AC3E}">
        <p14:creationId xmlns:p14="http://schemas.microsoft.com/office/powerpoint/2010/main" val="2318910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CEF916-6EAA-4DAF-8376-289CD79E4406}" type="slidenum">
              <a:rPr lang="en-US" smtClean="0"/>
              <a:t>32</a:t>
            </a:fld>
            <a:endParaRPr lang="en-US"/>
          </a:p>
        </p:txBody>
      </p:sp>
    </p:spTree>
    <p:extLst>
      <p:ext uri="{BB962C8B-B14F-4D97-AF65-F5344CB8AC3E}">
        <p14:creationId xmlns:p14="http://schemas.microsoft.com/office/powerpoint/2010/main" val="187463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AFCEF916-6EAA-4DAF-8376-289CD79E4406}" type="slidenum">
              <a:rPr lang="en-US" smtClean="0"/>
              <a:t>3</a:t>
            </a:fld>
            <a:endParaRPr lang="en-US"/>
          </a:p>
        </p:txBody>
      </p:sp>
    </p:spTree>
    <p:extLst>
      <p:ext uri="{BB962C8B-B14F-4D97-AF65-F5344CB8AC3E}">
        <p14:creationId xmlns:p14="http://schemas.microsoft.com/office/powerpoint/2010/main" val="3041055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AFCEF916-6EAA-4DAF-8376-289CD79E4406}" type="slidenum">
              <a:rPr lang="en-US" smtClean="0"/>
              <a:t>4</a:t>
            </a:fld>
            <a:endParaRPr lang="en-US"/>
          </a:p>
        </p:txBody>
      </p:sp>
    </p:spTree>
    <p:extLst>
      <p:ext uri="{BB962C8B-B14F-4D97-AF65-F5344CB8AC3E}">
        <p14:creationId xmlns:p14="http://schemas.microsoft.com/office/powerpoint/2010/main" val="502242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AFCEF916-6EAA-4DAF-8376-289CD79E4406}" type="slidenum">
              <a:rPr lang="en-US" smtClean="0"/>
              <a:t>5</a:t>
            </a:fld>
            <a:endParaRPr lang="en-US"/>
          </a:p>
        </p:txBody>
      </p:sp>
    </p:spTree>
    <p:extLst>
      <p:ext uri="{BB962C8B-B14F-4D97-AF65-F5344CB8AC3E}">
        <p14:creationId xmlns:p14="http://schemas.microsoft.com/office/powerpoint/2010/main" val="501969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AFCEF916-6EAA-4DAF-8376-289CD79E4406}" type="slidenum">
              <a:rPr lang="en-US" smtClean="0"/>
              <a:t>6</a:t>
            </a:fld>
            <a:endParaRPr lang="en-US"/>
          </a:p>
        </p:txBody>
      </p:sp>
    </p:spTree>
    <p:extLst>
      <p:ext uri="{BB962C8B-B14F-4D97-AF65-F5344CB8AC3E}">
        <p14:creationId xmlns:p14="http://schemas.microsoft.com/office/powerpoint/2010/main" val="896833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AFCEF916-6EAA-4DAF-8376-289CD79E4406}" type="slidenum">
              <a:rPr lang="en-US" smtClean="0"/>
              <a:t>7</a:t>
            </a:fld>
            <a:endParaRPr lang="en-US"/>
          </a:p>
        </p:txBody>
      </p:sp>
    </p:spTree>
    <p:extLst>
      <p:ext uri="{BB962C8B-B14F-4D97-AF65-F5344CB8AC3E}">
        <p14:creationId xmlns:p14="http://schemas.microsoft.com/office/powerpoint/2010/main" val="2542308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AFCEF916-6EAA-4DAF-8376-289CD79E4406}" type="slidenum">
              <a:rPr lang="en-US" smtClean="0"/>
              <a:t>9</a:t>
            </a:fld>
            <a:endParaRPr lang="en-US"/>
          </a:p>
        </p:txBody>
      </p:sp>
    </p:spTree>
    <p:extLst>
      <p:ext uri="{BB962C8B-B14F-4D97-AF65-F5344CB8AC3E}">
        <p14:creationId xmlns:p14="http://schemas.microsoft.com/office/powerpoint/2010/main" val="2468493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AFCEF916-6EAA-4DAF-8376-289CD79E4406}" type="slidenum">
              <a:rPr lang="en-US" smtClean="0"/>
              <a:t>11</a:t>
            </a:fld>
            <a:endParaRPr lang="en-US"/>
          </a:p>
        </p:txBody>
      </p:sp>
    </p:spTree>
    <p:extLst>
      <p:ext uri="{BB962C8B-B14F-4D97-AF65-F5344CB8AC3E}">
        <p14:creationId xmlns:p14="http://schemas.microsoft.com/office/powerpoint/2010/main" val="667657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0158C8-FADA-4931-9614-374075C6F2A8}"/>
              </a:ext>
            </a:extLst>
          </p:cNvPr>
          <p:cNvSpPr/>
          <p:nvPr userDrawn="1"/>
        </p:nvSpPr>
        <p:spPr>
          <a:xfrm>
            <a:off x="0" y="0"/>
            <a:ext cx="12192000" cy="6858000"/>
          </a:xfrm>
          <a:prstGeom prst="rect">
            <a:avLst/>
          </a:prstGeom>
          <a:solidFill>
            <a:srgbClr val="FBF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ctrTitle" hasCustomPrompt="1"/>
          </p:nvPr>
        </p:nvSpPr>
        <p:spPr>
          <a:xfrm>
            <a:off x="838200" y="173828"/>
            <a:ext cx="10363200" cy="365125"/>
          </a:xfrm>
          <a:prstGeom prst="rect">
            <a:avLst/>
          </a:prstGeom>
        </p:spPr>
        <p:txBody>
          <a:bodyPr anchor="t"/>
          <a:lstStyle>
            <a:lvl1pPr algn="l">
              <a:lnSpc>
                <a:spcPts val="3000"/>
              </a:lnSpc>
              <a:defRPr sz="2800">
                <a:solidFill>
                  <a:srgbClr val="484656"/>
                </a:solidFill>
                <a:latin typeface="Recoleta SemiBold" panose="00000700000000000000" pitchFamily="50" charset="0"/>
              </a:defRPr>
            </a:lvl1pPr>
          </a:lstStyle>
          <a:p>
            <a:r>
              <a:rPr lang="en-US" dirty="0"/>
              <a:t>Master title</a:t>
            </a:r>
          </a:p>
        </p:txBody>
      </p:sp>
      <p:sp>
        <p:nvSpPr>
          <p:cNvPr id="3" name="Subtitle 2"/>
          <p:cNvSpPr>
            <a:spLocks noGrp="1"/>
          </p:cNvSpPr>
          <p:nvPr>
            <p:ph type="subTitle" idx="1"/>
          </p:nvPr>
        </p:nvSpPr>
        <p:spPr>
          <a:xfrm>
            <a:off x="838200" y="917569"/>
            <a:ext cx="4834467" cy="1655762"/>
          </a:xfrm>
          <a:prstGeom prst="rect">
            <a:avLst/>
          </a:prstGeom>
        </p:spPr>
        <p:txBody>
          <a:bodyPr/>
          <a:lstStyle>
            <a:lvl1pPr marL="0" indent="0" algn="l">
              <a:lnSpc>
                <a:spcPct val="100000"/>
              </a:lnSpc>
              <a:spcBef>
                <a:spcPts val="0"/>
              </a:spcBef>
              <a:buNone/>
              <a:defRPr sz="1700">
                <a:solidFill>
                  <a:srgbClr val="484656"/>
                </a:solidFill>
                <a:latin typeface="DM Sans"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t-LT" dirty="0"/>
          </a:p>
        </p:txBody>
      </p:sp>
      <p:sp>
        <p:nvSpPr>
          <p:cNvPr id="4" name="Date Placeholder 3"/>
          <p:cNvSpPr>
            <a:spLocks noGrp="1"/>
          </p:cNvSpPr>
          <p:nvPr>
            <p:ph type="dt" sz="half" idx="10"/>
          </p:nvPr>
        </p:nvSpPr>
        <p:spPr/>
        <p:txBody>
          <a:bodyPr/>
          <a:lstStyle/>
          <a:p>
            <a:fld id="{17D602A8-84EC-4310-97E5-46274484028D}" type="datetimeFigureOut">
              <a:rPr lang="en-GB" smtClean="0"/>
              <a:t>27/01/2023</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D4DC22B-B060-41E8-ADEB-E8D66E9490CC}" type="slidenum">
              <a:rPr lang="en-GB" smtClean="0"/>
              <a:t>‹#›</a:t>
            </a:fld>
            <a:endParaRPr lang="en-GB"/>
          </a:p>
        </p:txBody>
      </p:sp>
    </p:spTree>
    <p:extLst>
      <p:ext uri="{BB962C8B-B14F-4D97-AF65-F5344CB8AC3E}">
        <p14:creationId xmlns:p14="http://schemas.microsoft.com/office/powerpoint/2010/main" val="1672519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ext slide">
    <p:spTree>
      <p:nvGrpSpPr>
        <p:cNvPr id="1" name=""/>
        <p:cNvGrpSpPr/>
        <p:nvPr/>
      </p:nvGrpSpPr>
      <p:grpSpPr>
        <a:xfrm>
          <a:off x="0" y="0"/>
          <a:ext cx="0" cy="0"/>
          <a:chOff x="0" y="0"/>
          <a:chExt cx="0" cy="0"/>
        </a:xfrm>
      </p:grpSpPr>
      <p:sp>
        <p:nvSpPr>
          <p:cNvPr id="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85001802"/>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D602A8-84EC-4310-97E5-46274484028D}" type="datetimeFigureOut">
              <a:rPr lang="en-GB" smtClean="0"/>
              <a:t>27/01/2023</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4DC22B-B060-41E8-ADEB-E8D66E9490CC}" type="slidenum">
              <a:rPr lang="en-GB" smtClean="0"/>
              <a:t>‹#›</a:t>
            </a:fld>
            <a:endParaRPr lang="en-GB"/>
          </a:p>
        </p:txBody>
      </p:sp>
    </p:spTree>
    <p:extLst>
      <p:ext uri="{BB962C8B-B14F-4D97-AF65-F5344CB8AC3E}">
        <p14:creationId xmlns:p14="http://schemas.microsoft.com/office/powerpoint/2010/main" val="2412890837"/>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ideo" Target="https://www.youtube.com/embed/XQoRzxjgR34?feature=oembe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hyperlink" Target="http://www.govilnius.lt/" TargetMode="External"/><Relationship Id="rId4" Type="http://schemas.openxmlformats.org/officeDocument/2006/relationships/hyperlink" Target="http://www.trakai-visit.lt/"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trakai-visit.lt/" TargetMode="External"/><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hyperlink" Target="http://www.govilnius.lt/" TargetMode="External"/><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hyperlink" Target="http://www.trakai-visit.lt/" TargetMode="External"/><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hyperlink" Target="http://www.govilnius.lt/" TargetMode="Externa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0.tiff"/><Relationship Id="rId2" Type="http://schemas.openxmlformats.org/officeDocument/2006/relationships/hyperlink" Target="http://www.trakai-visit.lt/" TargetMode="Externa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hyperlink" Target="http://www.govilnius.lt/" TargetMode="Externa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hyperlink" Target="http://www.govilnius.lt/" TargetMode="External"/><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 Id="rId6" Type="http://schemas.openxmlformats.org/officeDocument/2006/relationships/hyperlink" Target="http://www.govilnius.lt/" TargetMode="External"/><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hyperlink" Target="http://www.govilnius.lt/" TargetMode="External"/><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hyperlink" Target="http://www.govilnius.lt/" TargetMode="Externa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8" Type="http://schemas.openxmlformats.org/officeDocument/2006/relationships/hyperlink" Target="http://www.govilnius.lt/" TargetMode="External"/><Relationship Id="rId3" Type="http://schemas.openxmlformats.org/officeDocument/2006/relationships/image" Target="../media/image46.jpeg"/><Relationship Id="rId7"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www.trakai-visit.lt/" TargetMode="External"/><Relationship Id="rId5" Type="http://schemas.openxmlformats.org/officeDocument/2006/relationships/image" Target="../media/image48.jpe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hyperlink" Target="http://www.trafi.com/"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hyperlink" Target="http://www.vilniustransport.l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3.png"/><Relationship Id="rId7"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hyperlink" Target="https://www.radissonhotels.com/en-us/hotels/radisson-blu-vilnius-lietuva" TargetMode="External"/><Relationship Id="rId4" Type="http://schemas.openxmlformats.org/officeDocument/2006/relationships/image" Target="../media/image54.svg"/><Relationship Id="rId9" Type="http://schemas.openxmlformats.org/officeDocument/2006/relationships/image" Target="../media/image58.jpeg"/></Relationships>
</file>

<file path=ppt/slides/_rels/slide27.xml.rels><?xml version="1.0" encoding="UTF-8" standalone="yes"?>
<Relationships xmlns="http://schemas.openxmlformats.org/package/2006/relationships"><Relationship Id="rId8" Type="http://schemas.openxmlformats.org/officeDocument/2006/relationships/hyperlink" Target="https://www.govilnius.lt/meet-in-vilnius/venue-finder/hotel-list/radisson-blu-hotel-lietuva" TargetMode="External"/><Relationship Id="rId3" Type="http://schemas.openxmlformats.org/officeDocument/2006/relationships/hyperlink" Target="https://my.matterport.com/show/?m=A1x7m1DbaRp" TargetMode="External"/><Relationship Id="rId7" Type="http://schemas.openxmlformats.org/officeDocument/2006/relationships/hyperlink" Target="https://www.radissonhotels.com/en-us/hotels/radisson-blu-vilnius-lietuva"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my.matterport.com/show/?m=9Aqii1dphH5" TargetMode="External"/><Relationship Id="rId5" Type="http://schemas.openxmlformats.org/officeDocument/2006/relationships/image" Target="../media/image60.svg"/><Relationship Id="rId4" Type="http://schemas.openxmlformats.org/officeDocument/2006/relationships/image" Target="../media/image59.png"/><Relationship Id="rId9" Type="http://schemas.openxmlformats.org/officeDocument/2006/relationships/image" Target="../media/image6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59.png"/><Relationship Id="rId3" Type="http://schemas.openxmlformats.org/officeDocument/2006/relationships/image" Target="../media/image62.png"/><Relationship Id="rId7" Type="http://schemas.openxmlformats.org/officeDocument/2006/relationships/image" Target="../media/image66.jpeg"/><Relationship Id="rId12" Type="http://schemas.openxmlformats.org/officeDocument/2006/relationships/hyperlink" Target="https://my.matterport.com/show/?m=ZvgLfgbq7EB"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5.svg"/><Relationship Id="rId11" Type="http://schemas.openxmlformats.org/officeDocument/2006/relationships/hyperlink" Target="https://www.valdovurumai.lt/en" TargetMode="External"/><Relationship Id="rId5" Type="http://schemas.openxmlformats.org/officeDocument/2006/relationships/image" Target="../media/image64.png"/><Relationship Id="rId10" Type="http://schemas.openxmlformats.org/officeDocument/2006/relationships/image" Target="../media/image69.jpeg"/><Relationship Id="rId4" Type="http://schemas.openxmlformats.org/officeDocument/2006/relationships/image" Target="../media/image63.svg"/><Relationship Id="rId9" Type="http://schemas.openxmlformats.org/officeDocument/2006/relationships/image" Target="../media/image68.jpeg"/><Relationship Id="rId14" Type="http://schemas.openxmlformats.org/officeDocument/2006/relationships/image" Target="../media/image60.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62.png"/><Relationship Id="rId7" Type="http://schemas.openxmlformats.org/officeDocument/2006/relationships/image" Target="../media/image59.png"/><Relationship Id="rId12"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my.matterport.com/show/?m=4dLRmD5dgsz" TargetMode="External"/><Relationship Id="rId11" Type="http://schemas.openxmlformats.org/officeDocument/2006/relationships/image" Target="../media/image72.jpeg"/><Relationship Id="rId5" Type="http://schemas.openxmlformats.org/officeDocument/2006/relationships/hyperlink" Target="https://www.dumufabrikas.lt/" TargetMode="External"/><Relationship Id="rId10" Type="http://schemas.openxmlformats.org/officeDocument/2006/relationships/image" Target="../media/image71.jpeg"/><Relationship Id="rId4" Type="http://schemas.openxmlformats.org/officeDocument/2006/relationships/image" Target="../media/image63.svg"/><Relationship Id="rId9" Type="http://schemas.openxmlformats.org/officeDocument/2006/relationships/image" Target="../media/image70.jpeg"/></Relationships>
</file>

<file path=ppt/slides/_rels/slide31.xml.rels><?xml version="1.0" encoding="UTF-8" standalone="yes"?>
<Relationships xmlns="http://schemas.openxmlformats.org/package/2006/relationships"><Relationship Id="rId8" Type="http://schemas.openxmlformats.org/officeDocument/2006/relationships/hyperlink" Target="https://my.matterport.com/show/?m=bEsaHnUyPEi" TargetMode="External"/><Relationship Id="rId3" Type="http://schemas.openxmlformats.org/officeDocument/2006/relationships/image" Target="../media/image63.svg"/><Relationship Id="rId7" Type="http://schemas.openxmlformats.org/officeDocument/2006/relationships/image" Target="../media/image60.svg"/><Relationship Id="rId12" Type="http://schemas.openxmlformats.org/officeDocument/2006/relationships/image" Target="../media/image77.jpe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76.jpeg"/><Relationship Id="rId5" Type="http://schemas.openxmlformats.org/officeDocument/2006/relationships/hyperlink" Target="https://my.matterport.com/show/?m=j77zw4G9ndH" TargetMode="External"/><Relationship Id="rId10" Type="http://schemas.openxmlformats.org/officeDocument/2006/relationships/image" Target="../media/image75.jpeg"/><Relationship Id="rId4" Type="http://schemas.openxmlformats.org/officeDocument/2006/relationships/hyperlink" Target="https://www.dumufabrikas.lt/" TargetMode="External"/><Relationship Id="rId9" Type="http://schemas.openxmlformats.org/officeDocument/2006/relationships/image" Target="../media/image74.jpeg"/></Relationships>
</file>

<file path=ppt/slides/_rels/slide32.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hyperlink" Target="http://www.courtyardvilnius.com/" TargetMode="External"/><Relationship Id="rId7" Type="http://schemas.openxmlformats.org/officeDocument/2006/relationships/image" Target="../media/image79.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hyperlink" Target="http://www.radissonhotels.com/" TargetMode="External"/><Relationship Id="rId4" Type="http://schemas.openxmlformats.org/officeDocument/2006/relationships/hyperlink" Target="http://www.accorhotels.com/"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whereisvilnius.com/" TargetMode="External"/><Relationship Id="rId2" Type="http://schemas.openxmlformats.org/officeDocument/2006/relationships/image" Target="../media/image81.jpeg"/><Relationship Id="rId1" Type="http://schemas.openxmlformats.org/officeDocument/2006/relationships/slideLayout" Target="../slideLayouts/slideLayout1.xml"/><Relationship Id="rId6" Type="http://schemas.openxmlformats.org/officeDocument/2006/relationships/hyperlink" Target="https://www.youtube.com/watch?v=XQoRzxjgR34&amp;feature=emb_title&amp;ab_channel=GoVilnius" TargetMode="External"/><Relationship Id="rId5" Type="http://schemas.openxmlformats.org/officeDocument/2006/relationships/image" Target="../media/image2.gif"/><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govilnius.lt/"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B16988-58F3-420C-8CB9-ED9BF0588786}"/>
              </a:ext>
            </a:extLst>
          </p:cNvPr>
          <p:cNvSpPr/>
          <p:nvPr/>
        </p:nvSpPr>
        <p:spPr>
          <a:xfrm>
            <a:off x="6348623" y="148172"/>
            <a:ext cx="5671439" cy="65730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C00000"/>
              </a:solidFill>
              <a:highlight>
                <a:srgbClr val="800000"/>
              </a:highlight>
            </a:endParaRPr>
          </a:p>
        </p:txBody>
      </p:sp>
      <p:pic>
        <p:nvPicPr>
          <p:cNvPr id="15" name="Picture 14" descr="A picture containing outdoor, rock, large, water&#10;&#10;Description automatically generated">
            <a:extLst>
              <a:ext uri="{FF2B5EF4-FFF2-40B4-BE49-F238E27FC236}">
                <a16:creationId xmlns:a16="http://schemas.microsoft.com/office/drawing/2014/main" id="{8676BEB2-BA1C-4935-8138-3F693F9BDE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1938" y="148172"/>
            <a:ext cx="6286679" cy="6573059"/>
          </a:xfrm>
          <a:prstGeom prst="rect">
            <a:avLst/>
          </a:prstGeom>
        </p:spPr>
      </p:pic>
      <p:grpSp>
        <p:nvGrpSpPr>
          <p:cNvPr id="31" name="Group 30">
            <a:extLst>
              <a:ext uri="{FF2B5EF4-FFF2-40B4-BE49-F238E27FC236}">
                <a16:creationId xmlns:a16="http://schemas.microsoft.com/office/drawing/2014/main" id="{FCBB6274-D948-482E-8354-EA5DAA1E6954}"/>
              </a:ext>
            </a:extLst>
          </p:cNvPr>
          <p:cNvGrpSpPr/>
          <p:nvPr/>
        </p:nvGrpSpPr>
        <p:grpSpPr>
          <a:xfrm>
            <a:off x="645358" y="5508625"/>
            <a:ext cx="831018" cy="712898"/>
            <a:chOff x="9362077" y="877064"/>
            <a:chExt cx="1051923" cy="895609"/>
          </a:xfrm>
        </p:grpSpPr>
        <p:pic>
          <p:nvPicPr>
            <p:cNvPr id="32" name="Picture 31" descr="Logo&#10;&#10;Description automatically generated">
              <a:extLst>
                <a:ext uri="{FF2B5EF4-FFF2-40B4-BE49-F238E27FC236}">
                  <a16:creationId xmlns:a16="http://schemas.microsoft.com/office/drawing/2014/main" id="{0B17DE66-6F49-4793-80A3-16F9545D35E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7817"/>
            <a:stretch/>
          </p:blipFill>
          <p:spPr>
            <a:xfrm>
              <a:off x="9362077" y="877064"/>
              <a:ext cx="1051923" cy="654117"/>
            </a:xfrm>
            <a:prstGeom prst="rect">
              <a:avLst/>
            </a:prstGeom>
          </p:spPr>
        </p:pic>
        <p:sp>
          <p:nvSpPr>
            <p:cNvPr id="33" name="Freeform: Shape 32">
              <a:extLst>
                <a:ext uri="{FF2B5EF4-FFF2-40B4-BE49-F238E27FC236}">
                  <a16:creationId xmlns:a16="http://schemas.microsoft.com/office/drawing/2014/main" id="{A5ECE4C6-F295-4096-92FE-27499148FA96}"/>
                </a:ext>
              </a:extLst>
            </p:cNvPr>
            <p:cNvSpPr/>
            <p:nvPr/>
          </p:nvSpPr>
          <p:spPr>
            <a:xfrm>
              <a:off x="9464088" y="1631568"/>
              <a:ext cx="846808" cy="141105"/>
            </a:xfrm>
            <a:custGeom>
              <a:avLst/>
              <a:gdLst>
                <a:gd name="connsiteX0" fmla="*/ 98108 w 846808"/>
                <a:gd name="connsiteY0" fmla="*/ 2225 h 141105"/>
                <a:gd name="connsiteX1" fmla="*/ 131780 w 846808"/>
                <a:gd name="connsiteY1" fmla="*/ 2225 h 141105"/>
                <a:gd name="connsiteX2" fmla="*/ 131780 w 846808"/>
                <a:gd name="connsiteY2" fmla="*/ 7451 h 141105"/>
                <a:gd name="connsiteX3" fmla="*/ 73605 w 846808"/>
                <a:gd name="connsiteY3" fmla="*/ 139519 h 141105"/>
                <a:gd name="connsiteX4" fmla="*/ 58731 w 846808"/>
                <a:gd name="connsiteY4" fmla="*/ 139519 h 141105"/>
                <a:gd name="connsiteX5" fmla="*/ 0 w 846808"/>
                <a:gd name="connsiteY5" fmla="*/ 7451 h 141105"/>
                <a:gd name="connsiteX6" fmla="*/ 0 w 846808"/>
                <a:gd name="connsiteY6" fmla="*/ 2225 h 141105"/>
                <a:gd name="connsiteX7" fmla="*/ 33672 w 846808"/>
                <a:gd name="connsiteY7" fmla="*/ 2225 h 141105"/>
                <a:gd name="connsiteX8" fmla="*/ 65794 w 846808"/>
                <a:gd name="connsiteY8" fmla="*/ 79008 h 141105"/>
                <a:gd name="connsiteX9" fmla="*/ 66771 w 846808"/>
                <a:gd name="connsiteY9" fmla="*/ 79008 h 141105"/>
                <a:gd name="connsiteX10" fmla="*/ 98108 w 846808"/>
                <a:gd name="connsiteY10" fmla="*/ 2225 h 141105"/>
                <a:gd name="connsiteX11" fmla="*/ 98108 w 846808"/>
                <a:gd name="connsiteY11" fmla="*/ 2225 h 141105"/>
                <a:gd name="connsiteX12" fmla="*/ 202494 w 846808"/>
                <a:gd name="connsiteY12" fmla="*/ 32471 h 141105"/>
                <a:gd name="connsiteX13" fmla="*/ 218555 w 846808"/>
                <a:gd name="connsiteY13" fmla="*/ 32471 h 141105"/>
                <a:gd name="connsiteX14" fmla="*/ 218555 w 846808"/>
                <a:gd name="connsiteY14" fmla="*/ 2225 h 141105"/>
                <a:gd name="connsiteX15" fmla="*/ 151784 w 846808"/>
                <a:gd name="connsiteY15" fmla="*/ 2225 h 141105"/>
                <a:gd name="connsiteX16" fmla="*/ 151784 w 846808"/>
                <a:gd name="connsiteY16" fmla="*/ 32471 h 141105"/>
                <a:gd name="connsiteX17" fmla="*/ 167845 w 846808"/>
                <a:gd name="connsiteY17" fmla="*/ 32471 h 141105"/>
                <a:gd name="connsiteX18" fmla="*/ 167845 w 846808"/>
                <a:gd name="connsiteY18" fmla="*/ 107531 h 141105"/>
                <a:gd name="connsiteX19" fmla="*/ 150425 w 846808"/>
                <a:gd name="connsiteY19" fmla="*/ 107531 h 141105"/>
                <a:gd name="connsiteX20" fmla="*/ 150425 w 846808"/>
                <a:gd name="connsiteY20" fmla="*/ 137968 h 141105"/>
                <a:gd name="connsiteX21" fmla="*/ 219952 w 846808"/>
                <a:gd name="connsiteY21" fmla="*/ 137968 h 141105"/>
                <a:gd name="connsiteX22" fmla="*/ 219952 w 846808"/>
                <a:gd name="connsiteY22" fmla="*/ 107531 h 141105"/>
                <a:gd name="connsiteX23" fmla="*/ 202513 w 846808"/>
                <a:gd name="connsiteY23" fmla="*/ 107531 h 141105"/>
                <a:gd name="connsiteX24" fmla="*/ 202513 w 846808"/>
                <a:gd name="connsiteY24" fmla="*/ 32471 h 141105"/>
                <a:gd name="connsiteX25" fmla="*/ 202494 w 846808"/>
                <a:gd name="connsiteY25" fmla="*/ 32471 h 141105"/>
                <a:gd name="connsiteX26" fmla="*/ 282856 w 846808"/>
                <a:gd name="connsiteY26" fmla="*/ 90264 h 141105"/>
                <a:gd name="connsiteX27" fmla="*/ 282856 w 846808"/>
                <a:gd name="connsiteY27" fmla="*/ 78338 h 141105"/>
                <a:gd name="connsiteX28" fmla="*/ 282856 w 846808"/>
                <a:gd name="connsiteY28" fmla="*/ 69570 h 141105"/>
                <a:gd name="connsiteX29" fmla="*/ 282856 w 846808"/>
                <a:gd name="connsiteY29" fmla="*/ 62506 h 141105"/>
                <a:gd name="connsiteX30" fmla="*/ 282856 w 846808"/>
                <a:gd name="connsiteY30" fmla="*/ 55692 h 141105"/>
                <a:gd name="connsiteX31" fmla="*/ 282856 w 846808"/>
                <a:gd name="connsiteY31" fmla="*/ 47690 h 141105"/>
                <a:gd name="connsiteX32" fmla="*/ 282856 w 846808"/>
                <a:gd name="connsiteY32" fmla="*/ 37066 h 141105"/>
                <a:gd name="connsiteX33" fmla="*/ 282856 w 846808"/>
                <a:gd name="connsiteY33" fmla="*/ 22402 h 141105"/>
                <a:gd name="connsiteX34" fmla="*/ 282856 w 846808"/>
                <a:gd name="connsiteY34" fmla="*/ 2225 h 141105"/>
                <a:gd name="connsiteX35" fmla="*/ 265149 w 846808"/>
                <a:gd name="connsiteY35" fmla="*/ 2225 h 141105"/>
                <a:gd name="connsiteX36" fmla="*/ 247576 w 846808"/>
                <a:gd name="connsiteY36" fmla="*/ 2225 h 141105"/>
                <a:gd name="connsiteX37" fmla="*/ 247576 w 846808"/>
                <a:gd name="connsiteY37" fmla="*/ 137968 h 141105"/>
                <a:gd name="connsiteX38" fmla="*/ 289958 w 846808"/>
                <a:gd name="connsiteY38" fmla="*/ 137968 h 141105"/>
                <a:gd name="connsiteX39" fmla="*/ 332570 w 846808"/>
                <a:gd name="connsiteY39" fmla="*/ 137968 h 141105"/>
                <a:gd name="connsiteX40" fmla="*/ 332570 w 846808"/>
                <a:gd name="connsiteY40" fmla="*/ 127305 h 141105"/>
                <a:gd name="connsiteX41" fmla="*/ 332570 w 846808"/>
                <a:gd name="connsiteY41" fmla="*/ 117409 h 141105"/>
                <a:gd name="connsiteX42" fmla="*/ 332570 w 846808"/>
                <a:gd name="connsiteY42" fmla="*/ 106727 h 141105"/>
                <a:gd name="connsiteX43" fmla="*/ 282837 w 846808"/>
                <a:gd name="connsiteY43" fmla="*/ 106727 h 141105"/>
                <a:gd name="connsiteX44" fmla="*/ 282837 w 846808"/>
                <a:gd name="connsiteY44" fmla="*/ 90264 h 141105"/>
                <a:gd name="connsiteX45" fmla="*/ 282856 w 846808"/>
                <a:gd name="connsiteY45" fmla="*/ 90264 h 141105"/>
                <a:gd name="connsiteX46" fmla="*/ 443714 w 846808"/>
                <a:gd name="connsiteY46" fmla="*/ 68632 h 141105"/>
                <a:gd name="connsiteX47" fmla="*/ 374398 w 846808"/>
                <a:gd name="connsiteY47" fmla="*/ 1632 h 141105"/>
                <a:gd name="connsiteX48" fmla="*/ 374187 w 846808"/>
                <a:gd name="connsiteY48" fmla="*/ 1632 h 141105"/>
                <a:gd name="connsiteX49" fmla="*/ 374187 w 846808"/>
                <a:gd name="connsiteY49" fmla="*/ 1268 h 141105"/>
                <a:gd name="connsiteX50" fmla="*/ 343176 w 846808"/>
                <a:gd name="connsiteY50" fmla="*/ 1268 h 141105"/>
                <a:gd name="connsiteX51" fmla="*/ 343176 w 846808"/>
                <a:gd name="connsiteY51" fmla="*/ 30997 h 141105"/>
                <a:gd name="connsiteX52" fmla="*/ 361668 w 846808"/>
                <a:gd name="connsiteY52" fmla="*/ 30997 h 141105"/>
                <a:gd name="connsiteX53" fmla="*/ 361668 w 846808"/>
                <a:gd name="connsiteY53" fmla="*/ 137949 h 141105"/>
                <a:gd name="connsiteX54" fmla="*/ 379700 w 846808"/>
                <a:gd name="connsiteY54" fmla="*/ 137949 h 141105"/>
                <a:gd name="connsiteX55" fmla="*/ 397905 w 846808"/>
                <a:gd name="connsiteY55" fmla="*/ 137949 h 141105"/>
                <a:gd name="connsiteX56" fmla="*/ 397905 w 846808"/>
                <a:gd name="connsiteY56" fmla="*/ 71255 h 141105"/>
                <a:gd name="connsiteX57" fmla="*/ 467030 w 846808"/>
                <a:gd name="connsiteY57" fmla="*/ 137968 h 141105"/>
                <a:gd name="connsiteX58" fmla="*/ 479569 w 846808"/>
                <a:gd name="connsiteY58" fmla="*/ 137968 h 141105"/>
                <a:gd name="connsiteX59" fmla="*/ 479569 w 846808"/>
                <a:gd name="connsiteY59" fmla="*/ 2225 h 141105"/>
                <a:gd name="connsiteX60" fmla="*/ 443733 w 846808"/>
                <a:gd name="connsiteY60" fmla="*/ 2225 h 141105"/>
                <a:gd name="connsiteX61" fmla="*/ 443733 w 846808"/>
                <a:gd name="connsiteY61" fmla="*/ 68632 h 141105"/>
                <a:gd name="connsiteX62" fmla="*/ 443714 w 846808"/>
                <a:gd name="connsiteY62" fmla="*/ 68632 h 141105"/>
                <a:gd name="connsiteX63" fmla="*/ 560103 w 846808"/>
                <a:gd name="connsiteY63" fmla="*/ 32471 h 141105"/>
                <a:gd name="connsiteX64" fmla="*/ 576164 w 846808"/>
                <a:gd name="connsiteY64" fmla="*/ 32471 h 141105"/>
                <a:gd name="connsiteX65" fmla="*/ 576164 w 846808"/>
                <a:gd name="connsiteY65" fmla="*/ 2225 h 141105"/>
                <a:gd name="connsiteX66" fmla="*/ 509394 w 846808"/>
                <a:gd name="connsiteY66" fmla="*/ 2225 h 141105"/>
                <a:gd name="connsiteX67" fmla="*/ 509394 w 846808"/>
                <a:gd name="connsiteY67" fmla="*/ 32471 h 141105"/>
                <a:gd name="connsiteX68" fmla="*/ 525455 w 846808"/>
                <a:gd name="connsiteY68" fmla="*/ 32471 h 141105"/>
                <a:gd name="connsiteX69" fmla="*/ 525455 w 846808"/>
                <a:gd name="connsiteY69" fmla="*/ 107531 h 141105"/>
                <a:gd name="connsiteX70" fmla="*/ 508015 w 846808"/>
                <a:gd name="connsiteY70" fmla="*/ 107531 h 141105"/>
                <a:gd name="connsiteX71" fmla="*/ 508015 w 846808"/>
                <a:gd name="connsiteY71" fmla="*/ 137968 h 141105"/>
                <a:gd name="connsiteX72" fmla="*/ 577562 w 846808"/>
                <a:gd name="connsiteY72" fmla="*/ 137968 h 141105"/>
                <a:gd name="connsiteX73" fmla="*/ 577562 w 846808"/>
                <a:gd name="connsiteY73" fmla="*/ 107531 h 141105"/>
                <a:gd name="connsiteX74" fmla="*/ 560123 w 846808"/>
                <a:gd name="connsiteY74" fmla="*/ 107531 h 141105"/>
                <a:gd name="connsiteX75" fmla="*/ 560123 w 846808"/>
                <a:gd name="connsiteY75" fmla="*/ 32471 h 141105"/>
                <a:gd name="connsiteX76" fmla="*/ 560103 w 846808"/>
                <a:gd name="connsiteY76" fmla="*/ 32471 h 141105"/>
                <a:gd name="connsiteX77" fmla="*/ 679249 w 846808"/>
                <a:gd name="connsiteY77" fmla="*/ 2225 h 141105"/>
                <a:gd name="connsiteX78" fmla="*/ 679249 w 846808"/>
                <a:gd name="connsiteY78" fmla="*/ 92197 h 141105"/>
                <a:gd name="connsiteX79" fmla="*/ 677469 w 846808"/>
                <a:gd name="connsiteY79" fmla="*/ 99433 h 141105"/>
                <a:gd name="connsiteX80" fmla="*/ 672683 w 846808"/>
                <a:gd name="connsiteY80" fmla="*/ 104583 h 141105"/>
                <a:gd name="connsiteX81" fmla="*/ 666040 w 846808"/>
                <a:gd name="connsiteY81" fmla="*/ 107665 h 141105"/>
                <a:gd name="connsiteX82" fmla="*/ 658498 w 846808"/>
                <a:gd name="connsiteY82" fmla="*/ 108698 h 141105"/>
                <a:gd name="connsiteX83" fmla="*/ 650937 w 846808"/>
                <a:gd name="connsiteY83" fmla="*/ 107665 h 141105"/>
                <a:gd name="connsiteX84" fmla="*/ 644217 w 846808"/>
                <a:gd name="connsiteY84" fmla="*/ 104583 h 141105"/>
                <a:gd name="connsiteX85" fmla="*/ 639393 w 846808"/>
                <a:gd name="connsiteY85" fmla="*/ 99433 h 141105"/>
                <a:gd name="connsiteX86" fmla="*/ 637575 w 846808"/>
                <a:gd name="connsiteY86" fmla="*/ 92197 h 141105"/>
                <a:gd name="connsiteX87" fmla="*/ 637575 w 846808"/>
                <a:gd name="connsiteY87" fmla="*/ 2225 h 141105"/>
                <a:gd name="connsiteX88" fmla="*/ 620806 w 846808"/>
                <a:gd name="connsiteY88" fmla="*/ 2225 h 141105"/>
                <a:gd name="connsiteX89" fmla="*/ 604075 w 846808"/>
                <a:gd name="connsiteY89" fmla="*/ 2225 h 141105"/>
                <a:gd name="connsiteX90" fmla="*/ 604075 w 846808"/>
                <a:gd name="connsiteY90" fmla="*/ 92791 h 141105"/>
                <a:gd name="connsiteX91" fmla="*/ 607042 w 846808"/>
                <a:gd name="connsiteY91" fmla="*/ 109139 h 141105"/>
                <a:gd name="connsiteX92" fmla="*/ 615178 w 846808"/>
                <a:gd name="connsiteY92" fmla="*/ 122271 h 141105"/>
                <a:gd name="connsiteX93" fmla="*/ 627257 w 846808"/>
                <a:gd name="connsiteY93" fmla="*/ 131919 h 141105"/>
                <a:gd name="connsiteX94" fmla="*/ 642112 w 846808"/>
                <a:gd name="connsiteY94" fmla="*/ 137872 h 141105"/>
                <a:gd name="connsiteX95" fmla="*/ 658517 w 846808"/>
                <a:gd name="connsiteY95" fmla="*/ 139921 h 141105"/>
                <a:gd name="connsiteX96" fmla="*/ 674999 w 846808"/>
                <a:gd name="connsiteY96" fmla="*/ 137872 h 141105"/>
                <a:gd name="connsiteX97" fmla="*/ 689797 w 846808"/>
                <a:gd name="connsiteY97" fmla="*/ 131919 h 141105"/>
                <a:gd name="connsiteX98" fmla="*/ 701819 w 846808"/>
                <a:gd name="connsiteY98" fmla="*/ 122271 h 141105"/>
                <a:gd name="connsiteX99" fmla="*/ 709839 w 846808"/>
                <a:gd name="connsiteY99" fmla="*/ 109139 h 141105"/>
                <a:gd name="connsiteX100" fmla="*/ 712768 w 846808"/>
                <a:gd name="connsiteY100" fmla="*/ 92791 h 141105"/>
                <a:gd name="connsiteX101" fmla="*/ 712768 w 846808"/>
                <a:gd name="connsiteY101" fmla="*/ 2225 h 141105"/>
                <a:gd name="connsiteX102" fmla="*/ 696095 w 846808"/>
                <a:gd name="connsiteY102" fmla="*/ 2225 h 141105"/>
                <a:gd name="connsiteX103" fmla="*/ 679249 w 846808"/>
                <a:gd name="connsiteY103" fmla="*/ 2225 h 141105"/>
                <a:gd name="connsiteX104" fmla="*/ 679249 w 846808"/>
                <a:gd name="connsiteY104" fmla="*/ 2225 h 141105"/>
                <a:gd name="connsiteX105" fmla="*/ 843917 w 846808"/>
                <a:gd name="connsiteY105" fmla="*/ 81209 h 141105"/>
                <a:gd name="connsiteX106" fmla="*/ 835762 w 846808"/>
                <a:gd name="connsiteY106" fmla="*/ 69991 h 141105"/>
                <a:gd name="connsiteX107" fmla="*/ 823740 w 846808"/>
                <a:gd name="connsiteY107" fmla="*/ 63177 h 141105"/>
                <a:gd name="connsiteX108" fmla="*/ 809076 w 846808"/>
                <a:gd name="connsiteY108" fmla="*/ 59405 h 141105"/>
                <a:gd name="connsiteX109" fmla="*/ 793016 w 846808"/>
                <a:gd name="connsiteY109" fmla="*/ 57300 h 141105"/>
                <a:gd name="connsiteX110" fmla="*/ 784305 w 846808"/>
                <a:gd name="connsiteY110" fmla="*/ 55998 h 141105"/>
                <a:gd name="connsiteX111" fmla="*/ 777203 w 846808"/>
                <a:gd name="connsiteY111" fmla="*/ 53777 h 141105"/>
                <a:gd name="connsiteX112" fmla="*/ 772609 w 846808"/>
                <a:gd name="connsiteY112" fmla="*/ 49834 h 141105"/>
                <a:gd name="connsiteX113" fmla="*/ 771269 w 846808"/>
                <a:gd name="connsiteY113" fmla="*/ 43517 h 141105"/>
                <a:gd name="connsiteX114" fmla="*/ 773739 w 846808"/>
                <a:gd name="connsiteY114" fmla="*/ 37544 h 141105"/>
                <a:gd name="connsiteX115" fmla="*/ 779328 w 846808"/>
                <a:gd name="connsiteY115" fmla="*/ 33409 h 141105"/>
                <a:gd name="connsiteX116" fmla="*/ 786698 w 846808"/>
                <a:gd name="connsiteY116" fmla="*/ 31246 h 141105"/>
                <a:gd name="connsiteX117" fmla="*/ 794681 w 846808"/>
                <a:gd name="connsiteY117" fmla="*/ 31112 h 141105"/>
                <a:gd name="connsiteX118" fmla="*/ 801936 w 846808"/>
                <a:gd name="connsiteY118" fmla="*/ 33122 h 141105"/>
                <a:gd name="connsiteX119" fmla="*/ 807239 w 846808"/>
                <a:gd name="connsiteY119" fmla="*/ 37410 h 141105"/>
                <a:gd name="connsiteX120" fmla="*/ 809249 w 846808"/>
                <a:gd name="connsiteY120" fmla="*/ 43938 h 141105"/>
                <a:gd name="connsiteX121" fmla="*/ 820447 w 846808"/>
                <a:gd name="connsiteY121" fmla="*/ 43938 h 141105"/>
                <a:gd name="connsiteX122" fmla="*/ 831091 w 846808"/>
                <a:gd name="connsiteY122" fmla="*/ 43938 h 141105"/>
                <a:gd name="connsiteX123" fmla="*/ 842557 w 846808"/>
                <a:gd name="connsiteY123" fmla="*/ 43938 h 141105"/>
                <a:gd name="connsiteX124" fmla="*/ 839131 w 846808"/>
                <a:gd name="connsiteY124" fmla="*/ 26575 h 141105"/>
                <a:gd name="connsiteX125" fmla="*/ 829540 w 846808"/>
                <a:gd name="connsiteY125" fmla="*/ 13558 h 141105"/>
                <a:gd name="connsiteX126" fmla="*/ 815528 w 846808"/>
                <a:gd name="connsiteY126" fmla="*/ 4886 h 141105"/>
                <a:gd name="connsiteX127" fmla="*/ 798892 w 846808"/>
                <a:gd name="connsiteY127" fmla="*/ 560 h 141105"/>
                <a:gd name="connsiteX128" fmla="*/ 781357 w 846808"/>
                <a:gd name="connsiteY128" fmla="*/ 560 h 141105"/>
                <a:gd name="connsiteX129" fmla="*/ 764741 w 846808"/>
                <a:gd name="connsiteY129" fmla="*/ 4886 h 141105"/>
                <a:gd name="connsiteX130" fmla="*/ 750786 w 846808"/>
                <a:gd name="connsiteY130" fmla="*/ 13558 h 141105"/>
                <a:gd name="connsiteX131" fmla="*/ 741272 w 846808"/>
                <a:gd name="connsiteY131" fmla="*/ 26575 h 141105"/>
                <a:gd name="connsiteX132" fmla="*/ 737999 w 846808"/>
                <a:gd name="connsiteY132" fmla="*/ 43938 h 141105"/>
                <a:gd name="connsiteX133" fmla="*/ 741732 w 846808"/>
                <a:gd name="connsiteY133" fmla="*/ 62602 h 141105"/>
                <a:gd name="connsiteX134" fmla="*/ 751858 w 846808"/>
                <a:gd name="connsiteY134" fmla="*/ 75026 h 141105"/>
                <a:gd name="connsiteX135" fmla="*/ 767460 w 846808"/>
                <a:gd name="connsiteY135" fmla="*/ 82358 h 141105"/>
                <a:gd name="connsiteX136" fmla="*/ 787732 w 846808"/>
                <a:gd name="connsiteY136" fmla="*/ 85612 h 141105"/>
                <a:gd name="connsiteX137" fmla="*/ 797418 w 846808"/>
                <a:gd name="connsiteY137" fmla="*/ 86550 h 141105"/>
                <a:gd name="connsiteX138" fmla="*/ 805401 w 846808"/>
                <a:gd name="connsiteY138" fmla="*/ 88541 h 141105"/>
                <a:gd name="connsiteX139" fmla="*/ 810799 w 846808"/>
                <a:gd name="connsiteY139" fmla="*/ 92159 h 141105"/>
                <a:gd name="connsiteX140" fmla="*/ 812790 w 846808"/>
                <a:gd name="connsiteY140" fmla="*/ 98017 h 141105"/>
                <a:gd name="connsiteX141" fmla="*/ 810397 w 846808"/>
                <a:gd name="connsiteY141" fmla="*/ 103836 h 141105"/>
                <a:gd name="connsiteX142" fmla="*/ 804291 w 846808"/>
                <a:gd name="connsiteY142" fmla="*/ 107684 h 141105"/>
                <a:gd name="connsiteX143" fmla="*/ 795887 w 846808"/>
                <a:gd name="connsiteY143" fmla="*/ 109522 h 141105"/>
                <a:gd name="connsiteX144" fmla="*/ 786737 w 846808"/>
                <a:gd name="connsiteY144" fmla="*/ 109330 h 141105"/>
                <a:gd name="connsiteX145" fmla="*/ 778390 w 846808"/>
                <a:gd name="connsiteY145" fmla="*/ 107090 h 141105"/>
                <a:gd name="connsiteX146" fmla="*/ 772265 w 846808"/>
                <a:gd name="connsiteY146" fmla="*/ 102802 h 141105"/>
                <a:gd name="connsiteX147" fmla="*/ 769872 w 846808"/>
                <a:gd name="connsiteY147" fmla="*/ 96447 h 141105"/>
                <a:gd name="connsiteX148" fmla="*/ 758386 w 846808"/>
                <a:gd name="connsiteY148" fmla="*/ 96447 h 141105"/>
                <a:gd name="connsiteX149" fmla="*/ 747340 w 846808"/>
                <a:gd name="connsiteY149" fmla="*/ 96447 h 141105"/>
                <a:gd name="connsiteX150" fmla="*/ 735989 w 846808"/>
                <a:gd name="connsiteY150" fmla="*/ 96447 h 141105"/>
                <a:gd name="connsiteX151" fmla="*/ 739588 w 846808"/>
                <a:gd name="connsiteY151" fmla="*/ 114135 h 141105"/>
                <a:gd name="connsiteX152" fmla="*/ 749657 w 846808"/>
                <a:gd name="connsiteY152" fmla="*/ 127325 h 141105"/>
                <a:gd name="connsiteX153" fmla="*/ 764378 w 846808"/>
                <a:gd name="connsiteY153" fmla="*/ 136111 h 141105"/>
                <a:gd name="connsiteX154" fmla="*/ 781874 w 846808"/>
                <a:gd name="connsiteY154" fmla="*/ 140552 h 141105"/>
                <a:gd name="connsiteX155" fmla="*/ 800347 w 846808"/>
                <a:gd name="connsiteY155" fmla="*/ 140610 h 141105"/>
                <a:gd name="connsiteX156" fmla="*/ 817901 w 846808"/>
                <a:gd name="connsiteY156" fmla="*/ 136379 h 141105"/>
                <a:gd name="connsiteX157" fmla="*/ 832737 w 846808"/>
                <a:gd name="connsiteY157" fmla="*/ 127841 h 141105"/>
                <a:gd name="connsiteX158" fmla="*/ 842979 w 846808"/>
                <a:gd name="connsiteY158" fmla="*/ 115111 h 141105"/>
                <a:gd name="connsiteX159" fmla="*/ 846807 w 846808"/>
                <a:gd name="connsiteY159" fmla="*/ 98189 h 141105"/>
                <a:gd name="connsiteX160" fmla="*/ 843917 w 846808"/>
                <a:gd name="connsiteY160" fmla="*/ 81209 h 141105"/>
                <a:gd name="connsiteX161" fmla="*/ 843917 w 846808"/>
                <a:gd name="connsiteY161" fmla="*/ 81209 h 14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846808" h="141105">
                  <a:moveTo>
                    <a:pt x="98108" y="2225"/>
                  </a:moveTo>
                  <a:lnTo>
                    <a:pt x="131780" y="2225"/>
                  </a:lnTo>
                  <a:lnTo>
                    <a:pt x="131780" y="7451"/>
                  </a:lnTo>
                  <a:lnTo>
                    <a:pt x="73605" y="139519"/>
                  </a:lnTo>
                  <a:lnTo>
                    <a:pt x="58731" y="139519"/>
                  </a:lnTo>
                  <a:lnTo>
                    <a:pt x="0" y="7451"/>
                  </a:lnTo>
                  <a:lnTo>
                    <a:pt x="0" y="2225"/>
                  </a:lnTo>
                  <a:lnTo>
                    <a:pt x="33672" y="2225"/>
                  </a:lnTo>
                  <a:lnTo>
                    <a:pt x="65794" y="79008"/>
                  </a:lnTo>
                  <a:lnTo>
                    <a:pt x="66771" y="79008"/>
                  </a:lnTo>
                  <a:lnTo>
                    <a:pt x="98108" y="2225"/>
                  </a:lnTo>
                  <a:lnTo>
                    <a:pt x="98108" y="2225"/>
                  </a:lnTo>
                  <a:close/>
                  <a:moveTo>
                    <a:pt x="202494" y="32471"/>
                  </a:moveTo>
                  <a:lnTo>
                    <a:pt x="218555" y="32471"/>
                  </a:lnTo>
                  <a:lnTo>
                    <a:pt x="218555" y="2225"/>
                  </a:lnTo>
                  <a:lnTo>
                    <a:pt x="151784" y="2225"/>
                  </a:lnTo>
                  <a:lnTo>
                    <a:pt x="151784" y="32471"/>
                  </a:lnTo>
                  <a:lnTo>
                    <a:pt x="167845" y="32471"/>
                  </a:lnTo>
                  <a:lnTo>
                    <a:pt x="167845" y="107531"/>
                  </a:lnTo>
                  <a:lnTo>
                    <a:pt x="150425" y="107531"/>
                  </a:lnTo>
                  <a:lnTo>
                    <a:pt x="150425" y="137968"/>
                  </a:lnTo>
                  <a:lnTo>
                    <a:pt x="219952" y="137968"/>
                  </a:lnTo>
                  <a:lnTo>
                    <a:pt x="219952" y="107531"/>
                  </a:lnTo>
                  <a:lnTo>
                    <a:pt x="202513" y="107531"/>
                  </a:lnTo>
                  <a:lnTo>
                    <a:pt x="202513" y="32471"/>
                  </a:lnTo>
                  <a:lnTo>
                    <a:pt x="202494" y="32471"/>
                  </a:lnTo>
                  <a:close/>
                  <a:moveTo>
                    <a:pt x="282856" y="90264"/>
                  </a:moveTo>
                  <a:lnTo>
                    <a:pt x="282856" y="78338"/>
                  </a:lnTo>
                  <a:lnTo>
                    <a:pt x="282856" y="69570"/>
                  </a:lnTo>
                  <a:lnTo>
                    <a:pt x="282856" y="62506"/>
                  </a:lnTo>
                  <a:lnTo>
                    <a:pt x="282856" y="55692"/>
                  </a:lnTo>
                  <a:lnTo>
                    <a:pt x="282856" y="47690"/>
                  </a:lnTo>
                  <a:lnTo>
                    <a:pt x="282856" y="37066"/>
                  </a:lnTo>
                  <a:lnTo>
                    <a:pt x="282856" y="22402"/>
                  </a:lnTo>
                  <a:lnTo>
                    <a:pt x="282856" y="2225"/>
                  </a:lnTo>
                  <a:lnTo>
                    <a:pt x="265149" y="2225"/>
                  </a:lnTo>
                  <a:lnTo>
                    <a:pt x="247576" y="2225"/>
                  </a:lnTo>
                  <a:lnTo>
                    <a:pt x="247576" y="137968"/>
                  </a:lnTo>
                  <a:lnTo>
                    <a:pt x="289958" y="137968"/>
                  </a:lnTo>
                  <a:lnTo>
                    <a:pt x="332570" y="137968"/>
                  </a:lnTo>
                  <a:lnTo>
                    <a:pt x="332570" y="127305"/>
                  </a:lnTo>
                  <a:lnTo>
                    <a:pt x="332570" y="117409"/>
                  </a:lnTo>
                  <a:lnTo>
                    <a:pt x="332570" y="106727"/>
                  </a:lnTo>
                  <a:lnTo>
                    <a:pt x="282837" y="106727"/>
                  </a:lnTo>
                  <a:lnTo>
                    <a:pt x="282837" y="90264"/>
                  </a:lnTo>
                  <a:lnTo>
                    <a:pt x="282856" y="90264"/>
                  </a:lnTo>
                  <a:close/>
                  <a:moveTo>
                    <a:pt x="443714" y="68632"/>
                  </a:moveTo>
                  <a:lnTo>
                    <a:pt x="374398" y="1632"/>
                  </a:lnTo>
                  <a:lnTo>
                    <a:pt x="374187" y="1632"/>
                  </a:lnTo>
                  <a:lnTo>
                    <a:pt x="374187" y="1268"/>
                  </a:lnTo>
                  <a:lnTo>
                    <a:pt x="343176" y="1268"/>
                  </a:lnTo>
                  <a:lnTo>
                    <a:pt x="343176" y="30997"/>
                  </a:lnTo>
                  <a:lnTo>
                    <a:pt x="361668" y="30997"/>
                  </a:lnTo>
                  <a:lnTo>
                    <a:pt x="361668" y="137949"/>
                  </a:lnTo>
                  <a:lnTo>
                    <a:pt x="379700" y="137949"/>
                  </a:lnTo>
                  <a:lnTo>
                    <a:pt x="397905" y="137949"/>
                  </a:lnTo>
                  <a:lnTo>
                    <a:pt x="397905" y="71255"/>
                  </a:lnTo>
                  <a:lnTo>
                    <a:pt x="467030" y="137968"/>
                  </a:lnTo>
                  <a:lnTo>
                    <a:pt x="479569" y="137968"/>
                  </a:lnTo>
                  <a:lnTo>
                    <a:pt x="479569" y="2225"/>
                  </a:lnTo>
                  <a:lnTo>
                    <a:pt x="443733" y="2225"/>
                  </a:lnTo>
                  <a:lnTo>
                    <a:pt x="443733" y="68632"/>
                  </a:lnTo>
                  <a:lnTo>
                    <a:pt x="443714" y="68632"/>
                  </a:lnTo>
                  <a:close/>
                  <a:moveTo>
                    <a:pt x="560103" y="32471"/>
                  </a:moveTo>
                  <a:lnTo>
                    <a:pt x="576164" y="32471"/>
                  </a:lnTo>
                  <a:lnTo>
                    <a:pt x="576164" y="2225"/>
                  </a:lnTo>
                  <a:lnTo>
                    <a:pt x="509394" y="2225"/>
                  </a:lnTo>
                  <a:lnTo>
                    <a:pt x="509394" y="32471"/>
                  </a:lnTo>
                  <a:lnTo>
                    <a:pt x="525455" y="32471"/>
                  </a:lnTo>
                  <a:lnTo>
                    <a:pt x="525455" y="107531"/>
                  </a:lnTo>
                  <a:lnTo>
                    <a:pt x="508015" y="107531"/>
                  </a:lnTo>
                  <a:lnTo>
                    <a:pt x="508015" y="137968"/>
                  </a:lnTo>
                  <a:lnTo>
                    <a:pt x="577562" y="137968"/>
                  </a:lnTo>
                  <a:lnTo>
                    <a:pt x="577562" y="107531"/>
                  </a:lnTo>
                  <a:lnTo>
                    <a:pt x="560123" y="107531"/>
                  </a:lnTo>
                  <a:lnTo>
                    <a:pt x="560123" y="32471"/>
                  </a:lnTo>
                  <a:lnTo>
                    <a:pt x="560103" y="32471"/>
                  </a:lnTo>
                  <a:close/>
                  <a:moveTo>
                    <a:pt x="679249" y="2225"/>
                  </a:moveTo>
                  <a:lnTo>
                    <a:pt x="679249" y="92197"/>
                  </a:lnTo>
                  <a:cubicBezTo>
                    <a:pt x="679211" y="94992"/>
                    <a:pt x="678636" y="97385"/>
                    <a:pt x="677469" y="99433"/>
                  </a:cubicBezTo>
                  <a:cubicBezTo>
                    <a:pt x="676301" y="101520"/>
                    <a:pt x="674693" y="103243"/>
                    <a:pt x="672683" y="104583"/>
                  </a:cubicBezTo>
                  <a:cubicBezTo>
                    <a:pt x="670692" y="105980"/>
                    <a:pt x="668472" y="106976"/>
                    <a:pt x="666040" y="107665"/>
                  </a:cubicBezTo>
                  <a:cubicBezTo>
                    <a:pt x="663590" y="108373"/>
                    <a:pt x="661082" y="108698"/>
                    <a:pt x="658498" y="108698"/>
                  </a:cubicBezTo>
                  <a:cubicBezTo>
                    <a:pt x="655933" y="108698"/>
                    <a:pt x="653425" y="108392"/>
                    <a:pt x="650937" y="107665"/>
                  </a:cubicBezTo>
                  <a:cubicBezTo>
                    <a:pt x="648448" y="106976"/>
                    <a:pt x="646247" y="105980"/>
                    <a:pt x="644217" y="104583"/>
                  </a:cubicBezTo>
                  <a:cubicBezTo>
                    <a:pt x="642207" y="103243"/>
                    <a:pt x="640599" y="101520"/>
                    <a:pt x="639393" y="99433"/>
                  </a:cubicBezTo>
                  <a:cubicBezTo>
                    <a:pt x="638207" y="97385"/>
                    <a:pt x="637594" y="94992"/>
                    <a:pt x="637575" y="92197"/>
                  </a:cubicBezTo>
                  <a:lnTo>
                    <a:pt x="637575" y="2225"/>
                  </a:lnTo>
                  <a:lnTo>
                    <a:pt x="620806" y="2225"/>
                  </a:lnTo>
                  <a:lnTo>
                    <a:pt x="604075" y="2225"/>
                  </a:lnTo>
                  <a:lnTo>
                    <a:pt x="604075" y="92791"/>
                  </a:lnTo>
                  <a:cubicBezTo>
                    <a:pt x="604113" y="98763"/>
                    <a:pt x="605089" y="104238"/>
                    <a:pt x="607042" y="109139"/>
                  </a:cubicBezTo>
                  <a:cubicBezTo>
                    <a:pt x="609014" y="114078"/>
                    <a:pt x="611713" y="118442"/>
                    <a:pt x="615178" y="122271"/>
                  </a:cubicBezTo>
                  <a:cubicBezTo>
                    <a:pt x="618642" y="126080"/>
                    <a:pt x="622701" y="129315"/>
                    <a:pt x="627257" y="131919"/>
                  </a:cubicBezTo>
                  <a:cubicBezTo>
                    <a:pt x="631851" y="134541"/>
                    <a:pt x="636790" y="136513"/>
                    <a:pt x="642112" y="137872"/>
                  </a:cubicBezTo>
                  <a:cubicBezTo>
                    <a:pt x="647433" y="139231"/>
                    <a:pt x="652870" y="139921"/>
                    <a:pt x="658517" y="139921"/>
                  </a:cubicBezTo>
                  <a:cubicBezTo>
                    <a:pt x="664184" y="139921"/>
                    <a:pt x="669678" y="139231"/>
                    <a:pt x="674999" y="137872"/>
                  </a:cubicBezTo>
                  <a:cubicBezTo>
                    <a:pt x="680302" y="136513"/>
                    <a:pt x="685260" y="134541"/>
                    <a:pt x="689797" y="131919"/>
                  </a:cubicBezTo>
                  <a:cubicBezTo>
                    <a:pt x="694372" y="129315"/>
                    <a:pt x="698373" y="126080"/>
                    <a:pt x="701819" y="122271"/>
                  </a:cubicBezTo>
                  <a:cubicBezTo>
                    <a:pt x="705245" y="118442"/>
                    <a:pt x="707906" y="114078"/>
                    <a:pt x="709839" y="109139"/>
                  </a:cubicBezTo>
                  <a:cubicBezTo>
                    <a:pt x="711754" y="104238"/>
                    <a:pt x="712749" y="98763"/>
                    <a:pt x="712768" y="92791"/>
                  </a:cubicBezTo>
                  <a:lnTo>
                    <a:pt x="712768" y="2225"/>
                  </a:lnTo>
                  <a:lnTo>
                    <a:pt x="696095" y="2225"/>
                  </a:lnTo>
                  <a:lnTo>
                    <a:pt x="679249" y="2225"/>
                  </a:lnTo>
                  <a:lnTo>
                    <a:pt x="679249" y="2225"/>
                  </a:lnTo>
                  <a:close/>
                  <a:moveTo>
                    <a:pt x="843917" y="81209"/>
                  </a:moveTo>
                  <a:cubicBezTo>
                    <a:pt x="841945" y="76634"/>
                    <a:pt x="839246" y="72863"/>
                    <a:pt x="835762" y="69991"/>
                  </a:cubicBezTo>
                  <a:cubicBezTo>
                    <a:pt x="832297" y="67082"/>
                    <a:pt x="828296" y="64823"/>
                    <a:pt x="823740" y="63177"/>
                  </a:cubicBezTo>
                  <a:cubicBezTo>
                    <a:pt x="819203" y="61511"/>
                    <a:pt x="814283" y="60267"/>
                    <a:pt x="809076" y="59405"/>
                  </a:cubicBezTo>
                  <a:cubicBezTo>
                    <a:pt x="803850" y="58563"/>
                    <a:pt x="798490" y="57855"/>
                    <a:pt x="793016" y="57300"/>
                  </a:cubicBezTo>
                  <a:cubicBezTo>
                    <a:pt x="789914" y="56974"/>
                    <a:pt x="787005" y="56553"/>
                    <a:pt x="784305" y="55998"/>
                  </a:cubicBezTo>
                  <a:cubicBezTo>
                    <a:pt x="781587" y="55481"/>
                    <a:pt x="779233" y="54734"/>
                    <a:pt x="777203" y="53777"/>
                  </a:cubicBezTo>
                  <a:cubicBezTo>
                    <a:pt x="775193" y="52782"/>
                    <a:pt x="773643" y="51480"/>
                    <a:pt x="772609" y="49834"/>
                  </a:cubicBezTo>
                  <a:cubicBezTo>
                    <a:pt x="771537" y="48168"/>
                    <a:pt x="771116" y="46082"/>
                    <a:pt x="771269" y="43517"/>
                  </a:cubicBezTo>
                  <a:cubicBezTo>
                    <a:pt x="771461" y="41220"/>
                    <a:pt x="772284" y="39210"/>
                    <a:pt x="773739" y="37544"/>
                  </a:cubicBezTo>
                  <a:cubicBezTo>
                    <a:pt x="775174" y="35821"/>
                    <a:pt x="777031" y="34462"/>
                    <a:pt x="779328" y="33409"/>
                  </a:cubicBezTo>
                  <a:cubicBezTo>
                    <a:pt x="781587" y="32337"/>
                    <a:pt x="784057" y="31629"/>
                    <a:pt x="786698" y="31246"/>
                  </a:cubicBezTo>
                  <a:cubicBezTo>
                    <a:pt x="789378" y="30863"/>
                    <a:pt x="792020" y="30825"/>
                    <a:pt x="794681" y="31112"/>
                  </a:cubicBezTo>
                  <a:cubicBezTo>
                    <a:pt x="797304" y="31438"/>
                    <a:pt x="799735" y="32108"/>
                    <a:pt x="801936" y="33122"/>
                  </a:cubicBezTo>
                  <a:cubicBezTo>
                    <a:pt x="804138" y="34156"/>
                    <a:pt x="805899" y="35572"/>
                    <a:pt x="807239" y="37410"/>
                  </a:cubicBezTo>
                  <a:cubicBezTo>
                    <a:pt x="808540" y="39171"/>
                    <a:pt x="809230" y="41334"/>
                    <a:pt x="809249" y="43938"/>
                  </a:cubicBezTo>
                  <a:lnTo>
                    <a:pt x="820447" y="43938"/>
                  </a:lnTo>
                  <a:lnTo>
                    <a:pt x="831091" y="43938"/>
                  </a:lnTo>
                  <a:lnTo>
                    <a:pt x="842557" y="43938"/>
                  </a:lnTo>
                  <a:cubicBezTo>
                    <a:pt x="842596" y="37429"/>
                    <a:pt x="841447" y="31648"/>
                    <a:pt x="839131" y="26575"/>
                  </a:cubicBezTo>
                  <a:cubicBezTo>
                    <a:pt x="836815" y="21541"/>
                    <a:pt x="833618" y="17176"/>
                    <a:pt x="829540" y="13558"/>
                  </a:cubicBezTo>
                  <a:cubicBezTo>
                    <a:pt x="825463" y="9959"/>
                    <a:pt x="820792" y="7049"/>
                    <a:pt x="815528" y="4886"/>
                  </a:cubicBezTo>
                  <a:cubicBezTo>
                    <a:pt x="810282" y="2723"/>
                    <a:pt x="804731" y="1268"/>
                    <a:pt x="798892" y="560"/>
                  </a:cubicBezTo>
                  <a:cubicBezTo>
                    <a:pt x="793054" y="-187"/>
                    <a:pt x="787196" y="-187"/>
                    <a:pt x="781357" y="560"/>
                  </a:cubicBezTo>
                  <a:cubicBezTo>
                    <a:pt x="775519" y="1268"/>
                    <a:pt x="769987" y="2723"/>
                    <a:pt x="764741" y="4886"/>
                  </a:cubicBezTo>
                  <a:cubicBezTo>
                    <a:pt x="759477" y="7049"/>
                    <a:pt x="754845" y="9959"/>
                    <a:pt x="750786" y="13558"/>
                  </a:cubicBezTo>
                  <a:cubicBezTo>
                    <a:pt x="746728" y="17176"/>
                    <a:pt x="743550" y="21541"/>
                    <a:pt x="741272" y="26575"/>
                  </a:cubicBezTo>
                  <a:cubicBezTo>
                    <a:pt x="738994" y="31648"/>
                    <a:pt x="737922" y="37429"/>
                    <a:pt x="737999" y="43938"/>
                  </a:cubicBezTo>
                  <a:cubicBezTo>
                    <a:pt x="738114" y="51270"/>
                    <a:pt x="739358" y="57491"/>
                    <a:pt x="741732" y="62602"/>
                  </a:cubicBezTo>
                  <a:cubicBezTo>
                    <a:pt x="744105" y="67713"/>
                    <a:pt x="747494" y="71848"/>
                    <a:pt x="751858" y="75026"/>
                  </a:cubicBezTo>
                  <a:cubicBezTo>
                    <a:pt x="756184" y="78223"/>
                    <a:pt x="761391" y="80673"/>
                    <a:pt x="767460" y="82358"/>
                  </a:cubicBezTo>
                  <a:cubicBezTo>
                    <a:pt x="773490" y="84042"/>
                    <a:pt x="780266" y="85095"/>
                    <a:pt x="787732" y="85612"/>
                  </a:cubicBezTo>
                  <a:cubicBezTo>
                    <a:pt x="791178" y="85803"/>
                    <a:pt x="794413" y="86091"/>
                    <a:pt x="797418" y="86550"/>
                  </a:cubicBezTo>
                  <a:cubicBezTo>
                    <a:pt x="800443" y="86971"/>
                    <a:pt x="803085" y="87660"/>
                    <a:pt x="805401" y="88541"/>
                  </a:cubicBezTo>
                  <a:cubicBezTo>
                    <a:pt x="807698" y="89422"/>
                    <a:pt x="809498" y="90647"/>
                    <a:pt x="810799" y="92159"/>
                  </a:cubicBezTo>
                  <a:cubicBezTo>
                    <a:pt x="812120" y="93729"/>
                    <a:pt x="812752" y="95662"/>
                    <a:pt x="812790" y="98017"/>
                  </a:cubicBezTo>
                  <a:cubicBezTo>
                    <a:pt x="812752" y="100276"/>
                    <a:pt x="811967" y="102228"/>
                    <a:pt x="810397" y="103836"/>
                  </a:cubicBezTo>
                  <a:cubicBezTo>
                    <a:pt x="808866" y="105463"/>
                    <a:pt x="806837" y="106727"/>
                    <a:pt x="804291" y="107684"/>
                  </a:cubicBezTo>
                  <a:cubicBezTo>
                    <a:pt x="801745" y="108622"/>
                    <a:pt x="798931" y="109234"/>
                    <a:pt x="795887" y="109522"/>
                  </a:cubicBezTo>
                  <a:cubicBezTo>
                    <a:pt x="792843" y="109790"/>
                    <a:pt x="789780" y="109713"/>
                    <a:pt x="786737" y="109330"/>
                  </a:cubicBezTo>
                  <a:cubicBezTo>
                    <a:pt x="783712" y="108909"/>
                    <a:pt x="780898" y="108182"/>
                    <a:pt x="778390" y="107090"/>
                  </a:cubicBezTo>
                  <a:cubicBezTo>
                    <a:pt x="775844" y="105980"/>
                    <a:pt x="773796" y="104564"/>
                    <a:pt x="772265" y="102802"/>
                  </a:cubicBezTo>
                  <a:cubicBezTo>
                    <a:pt x="770733" y="101041"/>
                    <a:pt x="769891" y="98897"/>
                    <a:pt x="769872" y="96447"/>
                  </a:cubicBezTo>
                  <a:lnTo>
                    <a:pt x="758386" y="96447"/>
                  </a:lnTo>
                  <a:lnTo>
                    <a:pt x="747340" y="96447"/>
                  </a:lnTo>
                  <a:lnTo>
                    <a:pt x="735989" y="96447"/>
                  </a:lnTo>
                  <a:cubicBezTo>
                    <a:pt x="735950" y="103070"/>
                    <a:pt x="737156" y="108966"/>
                    <a:pt x="739588" y="114135"/>
                  </a:cubicBezTo>
                  <a:cubicBezTo>
                    <a:pt x="742038" y="119265"/>
                    <a:pt x="745388" y="123668"/>
                    <a:pt x="749657" y="127325"/>
                  </a:cubicBezTo>
                  <a:cubicBezTo>
                    <a:pt x="753945" y="131000"/>
                    <a:pt x="758865" y="133929"/>
                    <a:pt x="764378" y="136111"/>
                  </a:cubicBezTo>
                  <a:cubicBezTo>
                    <a:pt x="769872" y="138313"/>
                    <a:pt x="775729" y="139787"/>
                    <a:pt x="781874" y="140552"/>
                  </a:cubicBezTo>
                  <a:cubicBezTo>
                    <a:pt x="788038" y="141280"/>
                    <a:pt x="794164" y="141280"/>
                    <a:pt x="800347" y="140610"/>
                  </a:cubicBezTo>
                  <a:cubicBezTo>
                    <a:pt x="806530" y="139901"/>
                    <a:pt x="812369" y="138466"/>
                    <a:pt x="817901" y="136379"/>
                  </a:cubicBezTo>
                  <a:cubicBezTo>
                    <a:pt x="823453" y="134235"/>
                    <a:pt x="828411" y="131383"/>
                    <a:pt x="832737" y="127841"/>
                  </a:cubicBezTo>
                  <a:cubicBezTo>
                    <a:pt x="837083" y="124300"/>
                    <a:pt x="840471" y="120050"/>
                    <a:pt x="842979" y="115111"/>
                  </a:cubicBezTo>
                  <a:cubicBezTo>
                    <a:pt x="845467" y="110153"/>
                    <a:pt x="846731" y="104525"/>
                    <a:pt x="846807" y="98189"/>
                  </a:cubicBezTo>
                  <a:cubicBezTo>
                    <a:pt x="846845" y="91470"/>
                    <a:pt x="845831" y="85784"/>
                    <a:pt x="843917" y="81209"/>
                  </a:cubicBezTo>
                  <a:lnTo>
                    <a:pt x="843917" y="81209"/>
                  </a:lnTo>
                  <a:close/>
                </a:path>
              </a:pathLst>
            </a:custGeom>
            <a:solidFill>
              <a:srgbClr val="FFFFFF"/>
            </a:solidFill>
            <a:ln w="1896" cap="flat">
              <a:noFill/>
              <a:prstDash val="solid"/>
              <a:miter/>
            </a:ln>
          </p:spPr>
          <p:txBody>
            <a:bodyPr rtlCol="0" anchor="ctr"/>
            <a:lstStyle/>
            <a:p>
              <a:endParaRPr lang="en-GB"/>
            </a:p>
          </p:txBody>
        </p:sp>
      </p:grpSp>
      <p:grpSp>
        <p:nvGrpSpPr>
          <p:cNvPr id="5" name="Group 4">
            <a:extLst>
              <a:ext uri="{FF2B5EF4-FFF2-40B4-BE49-F238E27FC236}">
                <a16:creationId xmlns:a16="http://schemas.microsoft.com/office/drawing/2014/main" id="{9423FC75-E447-7210-2205-53903D33A03C}"/>
              </a:ext>
            </a:extLst>
          </p:cNvPr>
          <p:cNvGrpSpPr/>
          <p:nvPr/>
        </p:nvGrpSpPr>
        <p:grpSpPr>
          <a:xfrm>
            <a:off x="6911700" y="903282"/>
            <a:ext cx="4742139" cy="5375363"/>
            <a:chOff x="6966405" y="903282"/>
            <a:chExt cx="4742139" cy="5375363"/>
          </a:xfrm>
        </p:grpSpPr>
        <p:grpSp>
          <p:nvGrpSpPr>
            <p:cNvPr id="41" name="Group 4">
              <a:extLst>
                <a:ext uri="{FF2B5EF4-FFF2-40B4-BE49-F238E27FC236}">
                  <a16:creationId xmlns:a16="http://schemas.microsoft.com/office/drawing/2014/main" id="{C3E601E9-C2BB-4E38-8099-10B077103482}"/>
                </a:ext>
              </a:extLst>
            </p:cNvPr>
            <p:cNvGrpSpPr>
              <a:grpSpLocks noChangeAspect="1"/>
            </p:cNvGrpSpPr>
            <p:nvPr/>
          </p:nvGrpSpPr>
          <p:grpSpPr bwMode="auto">
            <a:xfrm>
              <a:off x="6966405" y="2502182"/>
              <a:ext cx="291751" cy="1705732"/>
              <a:chOff x="-1870" y="2674"/>
              <a:chExt cx="202" cy="1181"/>
            </a:xfrm>
          </p:grpSpPr>
          <p:sp>
            <p:nvSpPr>
              <p:cNvPr id="48" name="AutoShape 3">
                <a:extLst>
                  <a:ext uri="{FF2B5EF4-FFF2-40B4-BE49-F238E27FC236}">
                    <a16:creationId xmlns:a16="http://schemas.microsoft.com/office/drawing/2014/main" id="{35D03A60-E47D-40F0-887C-AD35DC5E64F2}"/>
                  </a:ext>
                </a:extLst>
              </p:cNvPr>
              <p:cNvSpPr>
                <a:spLocks noChangeAspect="1" noChangeArrowheads="1" noTextEdit="1"/>
              </p:cNvSpPr>
              <p:nvPr/>
            </p:nvSpPr>
            <p:spPr bwMode="auto">
              <a:xfrm>
                <a:off x="-1870" y="2674"/>
                <a:ext cx="178" cy="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5">
                <a:extLst>
                  <a:ext uri="{FF2B5EF4-FFF2-40B4-BE49-F238E27FC236}">
                    <a16:creationId xmlns:a16="http://schemas.microsoft.com/office/drawing/2014/main" id="{E0433B82-3275-4D3D-8307-B8B16D070AEF}"/>
                  </a:ext>
                </a:extLst>
              </p:cNvPr>
              <p:cNvSpPr>
                <a:spLocks/>
              </p:cNvSpPr>
              <p:nvPr/>
            </p:nvSpPr>
            <p:spPr bwMode="auto">
              <a:xfrm>
                <a:off x="-1858" y="2674"/>
                <a:ext cx="190" cy="1181"/>
              </a:xfrm>
              <a:custGeom>
                <a:avLst/>
                <a:gdLst>
                  <a:gd name="T0" fmla="*/ 0 w 72"/>
                  <a:gd name="T1" fmla="*/ 248 h 418"/>
                  <a:gd name="T2" fmla="*/ 0 w 72"/>
                  <a:gd name="T3" fmla="*/ 3 h 418"/>
                  <a:gd name="T4" fmla="*/ 3 w 72"/>
                  <a:gd name="T5" fmla="*/ 0 h 418"/>
                  <a:gd name="T6" fmla="*/ 69 w 72"/>
                  <a:gd name="T7" fmla="*/ 0 h 418"/>
                  <a:gd name="T8" fmla="*/ 71 w 72"/>
                  <a:gd name="T9" fmla="*/ 2 h 418"/>
                  <a:gd name="T10" fmla="*/ 71 w 72"/>
                  <a:gd name="T11" fmla="*/ 15 h 418"/>
                  <a:gd name="T12" fmla="*/ 69 w 72"/>
                  <a:gd name="T13" fmla="*/ 18 h 418"/>
                  <a:gd name="T14" fmla="*/ 17 w 72"/>
                  <a:gd name="T15" fmla="*/ 18 h 418"/>
                  <a:gd name="T16" fmla="*/ 17 w 72"/>
                  <a:gd name="T17" fmla="*/ 401 h 418"/>
                  <a:gd name="T18" fmla="*/ 70 w 72"/>
                  <a:gd name="T19" fmla="*/ 401 h 418"/>
                  <a:gd name="T20" fmla="*/ 72 w 72"/>
                  <a:gd name="T21" fmla="*/ 403 h 418"/>
                  <a:gd name="T22" fmla="*/ 72 w 72"/>
                  <a:gd name="T23" fmla="*/ 416 h 418"/>
                  <a:gd name="T24" fmla="*/ 70 w 72"/>
                  <a:gd name="T25" fmla="*/ 418 h 418"/>
                  <a:gd name="T26" fmla="*/ 3 w 72"/>
                  <a:gd name="T27" fmla="*/ 418 h 418"/>
                  <a:gd name="T28" fmla="*/ 0 w 72"/>
                  <a:gd name="T29" fmla="*/ 416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418">
                    <a:moveTo>
                      <a:pt x="0" y="248"/>
                    </a:moveTo>
                    <a:cubicBezTo>
                      <a:pt x="0" y="3"/>
                      <a:pt x="0" y="3"/>
                      <a:pt x="0" y="3"/>
                    </a:cubicBezTo>
                    <a:cubicBezTo>
                      <a:pt x="0" y="1"/>
                      <a:pt x="1" y="0"/>
                      <a:pt x="3" y="0"/>
                    </a:cubicBezTo>
                    <a:cubicBezTo>
                      <a:pt x="69" y="0"/>
                      <a:pt x="69" y="0"/>
                      <a:pt x="69" y="0"/>
                    </a:cubicBezTo>
                    <a:cubicBezTo>
                      <a:pt x="70" y="0"/>
                      <a:pt x="71" y="1"/>
                      <a:pt x="71" y="2"/>
                    </a:cubicBezTo>
                    <a:cubicBezTo>
                      <a:pt x="71" y="15"/>
                      <a:pt x="71" y="15"/>
                      <a:pt x="71" y="15"/>
                    </a:cubicBezTo>
                    <a:cubicBezTo>
                      <a:pt x="71" y="17"/>
                      <a:pt x="70" y="18"/>
                      <a:pt x="69" y="18"/>
                    </a:cubicBezTo>
                    <a:cubicBezTo>
                      <a:pt x="17" y="18"/>
                      <a:pt x="17" y="18"/>
                      <a:pt x="17" y="18"/>
                    </a:cubicBezTo>
                    <a:cubicBezTo>
                      <a:pt x="17" y="401"/>
                      <a:pt x="17" y="401"/>
                      <a:pt x="17" y="401"/>
                    </a:cubicBezTo>
                    <a:cubicBezTo>
                      <a:pt x="70" y="401"/>
                      <a:pt x="70" y="401"/>
                      <a:pt x="70" y="401"/>
                    </a:cubicBezTo>
                    <a:cubicBezTo>
                      <a:pt x="71" y="401"/>
                      <a:pt x="72" y="401"/>
                      <a:pt x="72" y="403"/>
                    </a:cubicBezTo>
                    <a:cubicBezTo>
                      <a:pt x="72" y="416"/>
                      <a:pt x="72" y="416"/>
                      <a:pt x="72" y="416"/>
                    </a:cubicBezTo>
                    <a:cubicBezTo>
                      <a:pt x="72" y="417"/>
                      <a:pt x="71" y="418"/>
                      <a:pt x="70" y="418"/>
                    </a:cubicBezTo>
                    <a:cubicBezTo>
                      <a:pt x="3" y="418"/>
                      <a:pt x="3" y="418"/>
                      <a:pt x="3" y="418"/>
                    </a:cubicBezTo>
                    <a:cubicBezTo>
                      <a:pt x="1" y="418"/>
                      <a:pt x="0" y="417"/>
                      <a:pt x="0" y="41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42" name="TextBox 41">
              <a:extLst>
                <a:ext uri="{FF2B5EF4-FFF2-40B4-BE49-F238E27FC236}">
                  <a16:creationId xmlns:a16="http://schemas.microsoft.com/office/drawing/2014/main" id="{9DEE5DA2-187F-47C3-8E17-77BDA1D36718}"/>
                </a:ext>
              </a:extLst>
            </p:cNvPr>
            <p:cNvSpPr txBox="1"/>
            <p:nvPr/>
          </p:nvSpPr>
          <p:spPr>
            <a:xfrm>
              <a:off x="7665921" y="903282"/>
              <a:ext cx="3265425" cy="400110"/>
            </a:xfrm>
            <a:prstGeom prst="rect">
              <a:avLst/>
            </a:prstGeom>
            <a:noFill/>
          </p:spPr>
          <p:txBody>
            <a:bodyPr wrap="square" rtlCol="0">
              <a:spAutoFit/>
            </a:bodyPr>
            <a:lstStyle/>
            <a:p>
              <a:pPr algn="ctr"/>
              <a:r>
                <a:rPr lang="en-US" sz="2000" spc="20" dirty="0">
                  <a:solidFill>
                    <a:schemeClr val="bg1"/>
                  </a:solidFill>
                  <a:latin typeface="Recoleta SemiBold" panose="00000700000000000000" pitchFamily="50" charset="0"/>
                </a:rPr>
                <a:t>Invitation</a:t>
              </a:r>
              <a:r>
                <a:rPr lang="lt-LT" sz="2000" spc="20" dirty="0">
                  <a:solidFill>
                    <a:schemeClr val="bg1"/>
                  </a:solidFill>
                  <a:latin typeface="Recoleta SemiBold" panose="00000700000000000000" pitchFamily="50" charset="0"/>
                </a:rPr>
                <a:t> </a:t>
              </a:r>
              <a:r>
                <a:rPr lang="en-US" sz="2000" spc="20" dirty="0">
                  <a:solidFill>
                    <a:schemeClr val="bg1"/>
                  </a:solidFill>
                  <a:latin typeface="Recoleta SemiBold" panose="00000700000000000000" pitchFamily="50" charset="0"/>
                </a:rPr>
                <a:t>to host</a:t>
              </a:r>
              <a:endParaRPr lang="en-GB" sz="2000" spc="20" dirty="0">
                <a:solidFill>
                  <a:schemeClr val="bg1"/>
                </a:solidFill>
                <a:latin typeface="Recoleta SemiBold" panose="00000700000000000000" pitchFamily="50" charset="0"/>
              </a:endParaRPr>
            </a:p>
          </p:txBody>
        </p:sp>
        <p:sp>
          <p:nvSpPr>
            <p:cNvPr id="43" name="TextBox 42">
              <a:extLst>
                <a:ext uri="{FF2B5EF4-FFF2-40B4-BE49-F238E27FC236}">
                  <a16:creationId xmlns:a16="http://schemas.microsoft.com/office/drawing/2014/main" id="{D6B70B16-1729-4471-91A6-1E50347A3284}"/>
                </a:ext>
              </a:extLst>
            </p:cNvPr>
            <p:cNvSpPr txBox="1"/>
            <p:nvPr/>
          </p:nvSpPr>
          <p:spPr>
            <a:xfrm>
              <a:off x="7120946" y="2811016"/>
              <a:ext cx="4447032" cy="1692771"/>
            </a:xfrm>
            <a:prstGeom prst="rect">
              <a:avLst/>
            </a:prstGeom>
            <a:noFill/>
          </p:spPr>
          <p:txBody>
            <a:bodyPr wrap="square" rtlCol="0" anchor="ctr">
              <a:spAutoFit/>
            </a:bodyPr>
            <a:lstStyle/>
            <a:p>
              <a:pPr algn="ctr"/>
              <a:r>
                <a:rPr lang="en-US" sz="3200" i="0" u="none" strike="noStrike" dirty="0">
                  <a:solidFill>
                    <a:schemeClr val="bg1"/>
                  </a:solidFill>
                  <a:latin typeface="Recoleta SemiBold" panose="00000700000000000000" pitchFamily="50" charset="0"/>
                </a:rPr>
                <a:t>ESICM Lives Forum 2024 </a:t>
              </a:r>
              <a:endParaRPr lang="lt-LT" sz="3200" i="0" u="none" strike="noStrike" dirty="0">
                <a:solidFill>
                  <a:schemeClr val="bg1"/>
                </a:solidFill>
                <a:latin typeface="Recoleta SemiBold" panose="00000700000000000000" pitchFamily="50" charset="0"/>
              </a:endParaRPr>
            </a:p>
            <a:p>
              <a:pPr algn="ctr"/>
              <a:endParaRPr lang="lt-LT" sz="800" i="0" u="none" strike="noStrike" dirty="0">
                <a:solidFill>
                  <a:schemeClr val="bg1"/>
                </a:solidFill>
                <a:latin typeface="Recoleta SemiBold" panose="00000700000000000000" pitchFamily="50" charset="0"/>
              </a:endParaRPr>
            </a:p>
            <a:p>
              <a:pPr algn="ctr"/>
              <a:endParaRPr lang="lt-LT" sz="3200" b="1" i="0" u="none" strike="noStrike" dirty="0">
                <a:solidFill>
                  <a:schemeClr val="bg1"/>
                </a:solidFill>
                <a:latin typeface="Recoleta SemiBold" panose="00000700000000000000" pitchFamily="50" charset="0"/>
              </a:endParaRPr>
            </a:p>
          </p:txBody>
        </p:sp>
        <p:sp>
          <p:nvSpPr>
            <p:cNvPr id="44" name="TextBox 43">
              <a:extLst>
                <a:ext uri="{FF2B5EF4-FFF2-40B4-BE49-F238E27FC236}">
                  <a16:creationId xmlns:a16="http://schemas.microsoft.com/office/drawing/2014/main" id="{E5246129-4297-4793-8F39-C74172653539}"/>
                </a:ext>
              </a:extLst>
            </p:cNvPr>
            <p:cNvSpPr txBox="1"/>
            <p:nvPr/>
          </p:nvSpPr>
          <p:spPr>
            <a:xfrm>
              <a:off x="7847394" y="5611796"/>
              <a:ext cx="3198686" cy="666849"/>
            </a:xfrm>
            <a:prstGeom prst="rect">
              <a:avLst/>
            </a:prstGeom>
            <a:noFill/>
          </p:spPr>
          <p:txBody>
            <a:bodyPr wrap="square" rtlCol="0">
              <a:spAutoFit/>
            </a:bodyPr>
            <a:lstStyle/>
            <a:p>
              <a:pPr marR="0" algn="ctr" rtl="0"/>
              <a:r>
                <a:rPr lang="en-GB" sz="2800" baseline="30000" dirty="0">
                  <a:solidFill>
                    <a:schemeClr val="bg1"/>
                  </a:solidFill>
                  <a:latin typeface="+mj-lt"/>
                </a:rPr>
                <a:t>2024</a:t>
              </a:r>
              <a:endParaRPr lang="en-GB" sz="2800" i="0" u="none" strike="noStrike" baseline="30000" dirty="0">
                <a:solidFill>
                  <a:schemeClr val="bg1"/>
                </a:solidFill>
                <a:latin typeface="+mj-lt"/>
              </a:endParaRPr>
            </a:p>
            <a:p>
              <a:pPr marR="0" algn="ctr" rtl="0"/>
              <a:r>
                <a:rPr lang="en-GB" sz="2800" baseline="30000" dirty="0">
                  <a:solidFill>
                    <a:schemeClr val="bg1"/>
                  </a:solidFill>
                  <a:latin typeface="+mj-lt"/>
                </a:rPr>
                <a:t>Vilnius, Lithuania</a:t>
              </a:r>
              <a:endParaRPr lang="en-GB" sz="2800" i="0" u="none" strike="noStrike" baseline="30000" dirty="0">
                <a:solidFill>
                  <a:schemeClr val="bg1"/>
                </a:solidFill>
                <a:latin typeface="+mj-lt"/>
              </a:endParaRPr>
            </a:p>
          </p:txBody>
        </p:sp>
        <p:grpSp>
          <p:nvGrpSpPr>
            <p:cNvPr id="45" name="Group 4">
              <a:extLst>
                <a:ext uri="{FF2B5EF4-FFF2-40B4-BE49-F238E27FC236}">
                  <a16:creationId xmlns:a16="http://schemas.microsoft.com/office/drawing/2014/main" id="{6F20C9EE-8555-4D02-BA8E-FAEE8C666656}"/>
                </a:ext>
              </a:extLst>
            </p:cNvPr>
            <p:cNvGrpSpPr>
              <a:grpSpLocks noChangeAspect="1"/>
            </p:cNvGrpSpPr>
            <p:nvPr/>
          </p:nvGrpSpPr>
          <p:grpSpPr bwMode="auto">
            <a:xfrm flipH="1">
              <a:off x="11399461" y="2502182"/>
              <a:ext cx="309083" cy="1705732"/>
              <a:chOff x="-1870" y="2674"/>
              <a:chExt cx="214" cy="1181"/>
            </a:xfrm>
          </p:grpSpPr>
          <p:sp>
            <p:nvSpPr>
              <p:cNvPr id="46" name="AutoShape 3">
                <a:extLst>
                  <a:ext uri="{FF2B5EF4-FFF2-40B4-BE49-F238E27FC236}">
                    <a16:creationId xmlns:a16="http://schemas.microsoft.com/office/drawing/2014/main" id="{6C4AA64B-1D87-4B6E-A885-5E10CCE11E66}"/>
                  </a:ext>
                </a:extLst>
              </p:cNvPr>
              <p:cNvSpPr>
                <a:spLocks noChangeAspect="1" noChangeArrowheads="1" noTextEdit="1"/>
              </p:cNvSpPr>
              <p:nvPr/>
            </p:nvSpPr>
            <p:spPr bwMode="auto">
              <a:xfrm>
                <a:off x="-1870" y="2674"/>
                <a:ext cx="178" cy="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5">
                <a:extLst>
                  <a:ext uri="{FF2B5EF4-FFF2-40B4-BE49-F238E27FC236}">
                    <a16:creationId xmlns:a16="http://schemas.microsoft.com/office/drawing/2014/main" id="{F821054C-9AEE-4CCE-BA46-67819F4315C2}"/>
                  </a:ext>
                </a:extLst>
              </p:cNvPr>
              <p:cNvSpPr>
                <a:spLocks/>
              </p:cNvSpPr>
              <p:nvPr/>
            </p:nvSpPr>
            <p:spPr bwMode="auto">
              <a:xfrm>
                <a:off x="-1846" y="2674"/>
                <a:ext cx="190" cy="1181"/>
              </a:xfrm>
              <a:custGeom>
                <a:avLst/>
                <a:gdLst>
                  <a:gd name="T0" fmla="*/ 0 w 72"/>
                  <a:gd name="T1" fmla="*/ 248 h 418"/>
                  <a:gd name="T2" fmla="*/ 0 w 72"/>
                  <a:gd name="T3" fmla="*/ 3 h 418"/>
                  <a:gd name="T4" fmla="*/ 3 w 72"/>
                  <a:gd name="T5" fmla="*/ 0 h 418"/>
                  <a:gd name="T6" fmla="*/ 69 w 72"/>
                  <a:gd name="T7" fmla="*/ 0 h 418"/>
                  <a:gd name="T8" fmla="*/ 71 w 72"/>
                  <a:gd name="T9" fmla="*/ 2 h 418"/>
                  <a:gd name="T10" fmla="*/ 71 w 72"/>
                  <a:gd name="T11" fmla="*/ 15 h 418"/>
                  <a:gd name="T12" fmla="*/ 69 w 72"/>
                  <a:gd name="T13" fmla="*/ 18 h 418"/>
                  <a:gd name="T14" fmla="*/ 17 w 72"/>
                  <a:gd name="T15" fmla="*/ 18 h 418"/>
                  <a:gd name="T16" fmla="*/ 17 w 72"/>
                  <a:gd name="T17" fmla="*/ 401 h 418"/>
                  <a:gd name="T18" fmla="*/ 70 w 72"/>
                  <a:gd name="T19" fmla="*/ 401 h 418"/>
                  <a:gd name="T20" fmla="*/ 72 w 72"/>
                  <a:gd name="T21" fmla="*/ 403 h 418"/>
                  <a:gd name="T22" fmla="*/ 72 w 72"/>
                  <a:gd name="T23" fmla="*/ 416 h 418"/>
                  <a:gd name="T24" fmla="*/ 70 w 72"/>
                  <a:gd name="T25" fmla="*/ 418 h 418"/>
                  <a:gd name="T26" fmla="*/ 3 w 72"/>
                  <a:gd name="T27" fmla="*/ 418 h 418"/>
                  <a:gd name="T28" fmla="*/ 0 w 72"/>
                  <a:gd name="T29" fmla="*/ 416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418">
                    <a:moveTo>
                      <a:pt x="0" y="248"/>
                    </a:moveTo>
                    <a:cubicBezTo>
                      <a:pt x="0" y="3"/>
                      <a:pt x="0" y="3"/>
                      <a:pt x="0" y="3"/>
                    </a:cubicBezTo>
                    <a:cubicBezTo>
                      <a:pt x="0" y="1"/>
                      <a:pt x="1" y="0"/>
                      <a:pt x="3" y="0"/>
                    </a:cubicBezTo>
                    <a:cubicBezTo>
                      <a:pt x="69" y="0"/>
                      <a:pt x="69" y="0"/>
                      <a:pt x="69" y="0"/>
                    </a:cubicBezTo>
                    <a:cubicBezTo>
                      <a:pt x="70" y="0"/>
                      <a:pt x="71" y="1"/>
                      <a:pt x="71" y="2"/>
                    </a:cubicBezTo>
                    <a:cubicBezTo>
                      <a:pt x="71" y="15"/>
                      <a:pt x="71" y="15"/>
                      <a:pt x="71" y="15"/>
                    </a:cubicBezTo>
                    <a:cubicBezTo>
                      <a:pt x="71" y="17"/>
                      <a:pt x="70" y="18"/>
                      <a:pt x="69" y="18"/>
                    </a:cubicBezTo>
                    <a:cubicBezTo>
                      <a:pt x="17" y="18"/>
                      <a:pt x="17" y="18"/>
                      <a:pt x="17" y="18"/>
                    </a:cubicBezTo>
                    <a:cubicBezTo>
                      <a:pt x="17" y="401"/>
                      <a:pt x="17" y="401"/>
                      <a:pt x="17" y="401"/>
                    </a:cubicBezTo>
                    <a:cubicBezTo>
                      <a:pt x="70" y="401"/>
                      <a:pt x="70" y="401"/>
                      <a:pt x="70" y="401"/>
                    </a:cubicBezTo>
                    <a:cubicBezTo>
                      <a:pt x="71" y="401"/>
                      <a:pt x="72" y="401"/>
                      <a:pt x="72" y="403"/>
                    </a:cubicBezTo>
                    <a:cubicBezTo>
                      <a:pt x="72" y="416"/>
                      <a:pt x="72" y="416"/>
                      <a:pt x="72" y="416"/>
                    </a:cubicBezTo>
                    <a:cubicBezTo>
                      <a:pt x="72" y="417"/>
                      <a:pt x="71" y="418"/>
                      <a:pt x="70" y="418"/>
                    </a:cubicBezTo>
                    <a:cubicBezTo>
                      <a:pt x="3" y="418"/>
                      <a:pt x="3" y="418"/>
                      <a:pt x="3" y="418"/>
                    </a:cubicBezTo>
                    <a:cubicBezTo>
                      <a:pt x="1" y="418"/>
                      <a:pt x="0" y="417"/>
                      <a:pt x="0" y="41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spTree>
    <p:extLst>
      <p:ext uri="{BB962C8B-B14F-4D97-AF65-F5344CB8AC3E}">
        <p14:creationId xmlns:p14="http://schemas.microsoft.com/office/powerpoint/2010/main" val="3487153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Do you know where Vilnius is?" descr="Do you know where Vilnius is?"/>
          <p:cNvPicPr>
            <a:picLocks/>
          </p:cNvPicPr>
          <p:nvPr>
            <a:videoFile r:link="rId1"/>
          </p:nvPr>
        </p:nvPicPr>
        <p:blipFill>
          <a:blip r:embed="rId3"/>
          <a:stretch>
            <a:fillRect/>
          </a:stretch>
        </p:blipFill>
        <p:spPr>
          <a:xfrm>
            <a:off x="0" y="0"/>
            <a:ext cx="12192000" cy="685800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3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35"/>
                </p:tgtEl>
              </p:cMediaNode>
            </p:video>
            <p:seq concurrent="1" prevAc="none" nextAc="seek">
              <p:cTn id="8" restart="whenNotActive" fill="hold" evtFilter="cancelBubble" nodeType="interactiveSeq">
                <p:stCondLst>
                  <p:cond evt="onClick" delay="0">
                    <p:tgtEl>
                      <p:spTgt spid="33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35"/>
                                        </p:tgtEl>
                                      </p:cBhvr>
                                    </p:cmd>
                                  </p:childTnLst>
                                </p:cTn>
                              </p:par>
                            </p:childTnLst>
                          </p:cTn>
                        </p:par>
                      </p:childTnLst>
                    </p:cTn>
                  </p:par>
                </p:childTnLst>
              </p:cTn>
              <p:nextCondLst>
                <p:cond evt="onClick" delay="0">
                  <p:tgtEl>
                    <p:spTgt spid="33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A825CD4-4F3A-4566-9A30-D4BDB57D04A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35" t="-1" r="7" b="999"/>
          <a:stretch/>
        </p:blipFill>
        <p:spPr>
          <a:xfrm>
            <a:off x="148490" y="136769"/>
            <a:ext cx="11892619" cy="6584462"/>
          </a:xfrm>
          <a:prstGeom prst="rect">
            <a:avLst/>
          </a:prstGeom>
        </p:spPr>
      </p:pic>
      <p:sp>
        <p:nvSpPr>
          <p:cNvPr id="2" name="Rectangle 1">
            <a:extLst>
              <a:ext uri="{FF2B5EF4-FFF2-40B4-BE49-F238E27FC236}">
                <a16:creationId xmlns:a16="http://schemas.microsoft.com/office/drawing/2014/main" id="{FC99F12B-388D-48A0-AFBC-D04C0BBA88DE}"/>
              </a:ext>
            </a:extLst>
          </p:cNvPr>
          <p:cNvSpPr/>
          <p:nvPr/>
        </p:nvSpPr>
        <p:spPr>
          <a:xfrm>
            <a:off x="2495970" y="3906828"/>
            <a:ext cx="2847975" cy="693503"/>
          </a:xfrm>
          <a:prstGeom prst="rect">
            <a:avLst/>
          </a:prstGeom>
          <a:no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180000" algn="ctr">
              <a:lnSpc>
                <a:spcPts val="3400"/>
              </a:lnSpc>
            </a:pPr>
            <a:r>
              <a:rPr lang="en-US" altLang="lt-LT" sz="3600" b="1" dirty="0">
                <a:solidFill>
                  <a:schemeClr val="bg2"/>
                </a:solidFill>
                <a:latin typeface="+mj-lt"/>
              </a:rPr>
              <a:t>Modern</a:t>
            </a:r>
            <a:r>
              <a:rPr lang="en-US" altLang="lt-LT" sz="3600" b="1" dirty="0">
                <a:solidFill>
                  <a:srgbClr val="C00000"/>
                </a:solidFill>
                <a:latin typeface="+mj-lt"/>
              </a:rPr>
              <a:t> </a:t>
            </a:r>
            <a:endParaRPr lang="lt-LT" altLang="lt-LT" sz="3600" b="1" dirty="0">
              <a:solidFill>
                <a:srgbClr val="C00000"/>
              </a:solidFill>
              <a:latin typeface="+mj-lt"/>
            </a:endParaRPr>
          </a:p>
        </p:txBody>
      </p:sp>
      <p:sp>
        <p:nvSpPr>
          <p:cNvPr id="6" name="TextBox 5">
            <a:extLst>
              <a:ext uri="{FF2B5EF4-FFF2-40B4-BE49-F238E27FC236}">
                <a16:creationId xmlns:a16="http://schemas.microsoft.com/office/drawing/2014/main" id="{4AD292C3-4646-7285-B0E0-6270BE9E3CE4}"/>
              </a:ext>
            </a:extLst>
          </p:cNvPr>
          <p:cNvSpPr txBox="1"/>
          <p:nvPr/>
        </p:nvSpPr>
        <p:spPr>
          <a:xfrm>
            <a:off x="3094382" y="2655056"/>
            <a:ext cx="6003235" cy="1446550"/>
          </a:xfrm>
          <a:prstGeom prst="rect">
            <a:avLst/>
          </a:prstGeom>
          <a:noFill/>
        </p:spPr>
        <p:txBody>
          <a:bodyPr wrap="square" rtlCol="0">
            <a:spAutoFit/>
          </a:bodyPr>
          <a:lstStyle/>
          <a:p>
            <a:pPr algn="ctr"/>
            <a:r>
              <a:rPr lang="en-US" sz="8800" dirty="0">
                <a:solidFill>
                  <a:schemeClr val="bg1"/>
                </a:solidFill>
                <a:latin typeface="+mj-lt"/>
              </a:rPr>
              <a:t>VILNIUS</a:t>
            </a:r>
            <a:endParaRPr lang="lt-LT" sz="8800" dirty="0">
              <a:solidFill>
                <a:schemeClr val="bg1"/>
              </a:solidFill>
              <a:latin typeface="+mj-lt"/>
            </a:endParaRPr>
          </a:p>
        </p:txBody>
      </p:sp>
      <p:sp>
        <p:nvSpPr>
          <p:cNvPr id="5" name="Rectangle 4">
            <a:extLst>
              <a:ext uri="{FF2B5EF4-FFF2-40B4-BE49-F238E27FC236}">
                <a16:creationId xmlns:a16="http://schemas.microsoft.com/office/drawing/2014/main" id="{4F8901F9-6B8F-AD3B-F91A-ECC8C67498E5}"/>
              </a:ext>
            </a:extLst>
          </p:cNvPr>
          <p:cNvSpPr/>
          <p:nvPr/>
        </p:nvSpPr>
        <p:spPr>
          <a:xfrm>
            <a:off x="5206179" y="4395725"/>
            <a:ext cx="2847975" cy="571462"/>
          </a:xfrm>
          <a:prstGeom prst="rect">
            <a:avLst/>
          </a:prstGeom>
          <a:no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180000" algn="ctr">
              <a:lnSpc>
                <a:spcPts val="3400"/>
              </a:lnSpc>
            </a:pPr>
            <a:r>
              <a:rPr lang="en-US" altLang="lt-LT" sz="3600" b="1" dirty="0">
                <a:solidFill>
                  <a:schemeClr val="bg2"/>
                </a:solidFill>
                <a:latin typeface="+mj-lt"/>
              </a:rPr>
              <a:t>City</a:t>
            </a:r>
            <a:endParaRPr lang="lt-LT" altLang="lt-LT" sz="3600" b="1" dirty="0">
              <a:solidFill>
                <a:schemeClr val="bg2"/>
              </a:solidFill>
              <a:latin typeface="+mj-lt"/>
            </a:endParaRPr>
          </a:p>
        </p:txBody>
      </p:sp>
      <p:sp>
        <p:nvSpPr>
          <p:cNvPr id="7" name="Rectangle 6">
            <a:extLst>
              <a:ext uri="{FF2B5EF4-FFF2-40B4-BE49-F238E27FC236}">
                <a16:creationId xmlns:a16="http://schemas.microsoft.com/office/drawing/2014/main" id="{C6F3C980-C9E4-2FEE-8419-B3AAC5773908}"/>
              </a:ext>
            </a:extLst>
          </p:cNvPr>
          <p:cNvSpPr/>
          <p:nvPr/>
        </p:nvSpPr>
        <p:spPr>
          <a:xfrm>
            <a:off x="4518369" y="3846821"/>
            <a:ext cx="2847975" cy="813515"/>
          </a:xfrm>
          <a:prstGeom prst="rect">
            <a:avLst/>
          </a:prstGeom>
          <a:no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180000" algn="ctr">
              <a:lnSpc>
                <a:spcPts val="3400"/>
              </a:lnSpc>
            </a:pPr>
            <a:r>
              <a:rPr lang="en-US" altLang="lt-LT" sz="3600" b="1" dirty="0">
                <a:solidFill>
                  <a:schemeClr val="bg2"/>
                </a:solidFill>
                <a:latin typeface="+mj-lt"/>
              </a:rPr>
              <a:t>Northern </a:t>
            </a:r>
            <a:endParaRPr lang="lt-LT" altLang="lt-LT" sz="3600" b="1" dirty="0">
              <a:solidFill>
                <a:schemeClr val="bg2"/>
              </a:solidFill>
              <a:latin typeface="+mj-lt"/>
            </a:endParaRPr>
          </a:p>
        </p:txBody>
      </p:sp>
      <p:sp>
        <p:nvSpPr>
          <p:cNvPr id="8" name="Rectangle 7">
            <a:extLst>
              <a:ext uri="{FF2B5EF4-FFF2-40B4-BE49-F238E27FC236}">
                <a16:creationId xmlns:a16="http://schemas.microsoft.com/office/drawing/2014/main" id="{510B12E4-F2BD-EA61-F0C5-DDE3BDAC2AE7}"/>
              </a:ext>
            </a:extLst>
          </p:cNvPr>
          <p:cNvSpPr/>
          <p:nvPr/>
        </p:nvSpPr>
        <p:spPr>
          <a:xfrm>
            <a:off x="6663082" y="3837938"/>
            <a:ext cx="2847975" cy="813515"/>
          </a:xfrm>
          <a:prstGeom prst="rect">
            <a:avLst/>
          </a:prstGeom>
          <a:no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180000" algn="ctr">
              <a:lnSpc>
                <a:spcPts val="3400"/>
              </a:lnSpc>
            </a:pPr>
            <a:r>
              <a:rPr lang="en-US" altLang="lt-LT" sz="3600" b="1" dirty="0">
                <a:solidFill>
                  <a:schemeClr val="bg2"/>
                </a:solidFill>
                <a:latin typeface="+mj-lt"/>
              </a:rPr>
              <a:t>European</a:t>
            </a:r>
            <a:r>
              <a:rPr lang="en-US" altLang="lt-LT" sz="3600" b="1" dirty="0">
                <a:solidFill>
                  <a:srgbClr val="C00000"/>
                </a:solidFill>
                <a:latin typeface="+mj-lt"/>
              </a:rPr>
              <a:t> </a:t>
            </a:r>
            <a:endParaRPr lang="lt-LT" altLang="lt-LT" sz="3600" b="1" dirty="0">
              <a:solidFill>
                <a:srgbClr val="C00000"/>
              </a:solidFill>
              <a:latin typeface="+mj-lt"/>
            </a:endParaRPr>
          </a:p>
        </p:txBody>
      </p:sp>
      <p:sp>
        <p:nvSpPr>
          <p:cNvPr id="9" name="Rectangle 8">
            <a:extLst>
              <a:ext uri="{FF2B5EF4-FFF2-40B4-BE49-F238E27FC236}">
                <a16:creationId xmlns:a16="http://schemas.microsoft.com/office/drawing/2014/main" id="{CB0E3EB2-6C43-A3AF-B182-E0D66051902E}"/>
              </a:ext>
            </a:extLst>
          </p:cNvPr>
          <p:cNvSpPr/>
          <p:nvPr/>
        </p:nvSpPr>
        <p:spPr>
          <a:xfrm>
            <a:off x="3749277" y="4449792"/>
            <a:ext cx="2847975" cy="541102"/>
          </a:xfrm>
          <a:prstGeom prst="rect">
            <a:avLst/>
          </a:prstGeom>
          <a:no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180000" algn="ctr">
              <a:lnSpc>
                <a:spcPts val="3400"/>
              </a:lnSpc>
            </a:pPr>
            <a:r>
              <a:rPr lang="en-US" altLang="lt-LT" sz="3600" b="1" dirty="0">
                <a:solidFill>
                  <a:schemeClr val="bg2"/>
                </a:solidFill>
                <a:latin typeface="+mj-lt"/>
              </a:rPr>
              <a:t>Capital </a:t>
            </a:r>
            <a:endParaRPr lang="lt-LT" altLang="lt-LT" sz="3600" b="1" dirty="0">
              <a:solidFill>
                <a:schemeClr val="bg2"/>
              </a:solidFill>
              <a:latin typeface="+mj-lt"/>
            </a:endParaRPr>
          </a:p>
        </p:txBody>
      </p:sp>
    </p:spTree>
    <p:extLst>
      <p:ext uri="{BB962C8B-B14F-4D97-AF65-F5344CB8AC3E}">
        <p14:creationId xmlns:p14="http://schemas.microsoft.com/office/powerpoint/2010/main" val="1835014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A1A203-38DB-4795-87FF-C6D704B994BE}"/>
              </a:ext>
            </a:extLst>
          </p:cNvPr>
          <p:cNvSpPr/>
          <p:nvPr/>
        </p:nvSpPr>
        <p:spPr>
          <a:xfrm>
            <a:off x="0" y="653481"/>
            <a:ext cx="716280" cy="23193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7ACBF064-B822-4330-94DB-B70416263054}"/>
              </a:ext>
            </a:extLst>
          </p:cNvPr>
          <p:cNvSpPr txBox="1"/>
          <p:nvPr/>
        </p:nvSpPr>
        <p:spPr>
          <a:xfrm>
            <a:off x="838199" y="2813018"/>
            <a:ext cx="1853511" cy="461665"/>
          </a:xfrm>
          <a:prstGeom prst="rect">
            <a:avLst/>
          </a:prstGeom>
          <a:noFill/>
        </p:spPr>
        <p:txBody>
          <a:bodyPr wrap="square">
            <a:spAutoFit/>
          </a:bodyPr>
          <a:lstStyle/>
          <a:p>
            <a:r>
              <a:rPr lang="fi-FI" sz="2400" dirty="0">
                <a:latin typeface="+mj-lt"/>
              </a:rPr>
              <a:t>BOLD</a:t>
            </a:r>
            <a:endParaRPr lang="en-GB" sz="2400" dirty="0">
              <a:latin typeface="+mj-lt"/>
            </a:endParaRPr>
          </a:p>
        </p:txBody>
      </p:sp>
      <p:cxnSp>
        <p:nvCxnSpPr>
          <p:cNvPr id="19" name="Straight Connector 18">
            <a:extLst>
              <a:ext uri="{FF2B5EF4-FFF2-40B4-BE49-F238E27FC236}">
                <a16:creationId xmlns:a16="http://schemas.microsoft.com/office/drawing/2014/main" id="{699A9F79-B0BD-47D3-915D-4EFB643C434E}"/>
              </a:ext>
            </a:extLst>
          </p:cNvPr>
          <p:cNvCxnSpPr>
            <a:cxnSpLocks/>
          </p:cNvCxnSpPr>
          <p:nvPr/>
        </p:nvCxnSpPr>
        <p:spPr>
          <a:xfrm flipH="1">
            <a:off x="851280" y="2541089"/>
            <a:ext cx="144970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056286F-192F-400A-AA93-B44D0AF0E930}"/>
              </a:ext>
            </a:extLst>
          </p:cNvPr>
          <p:cNvSpPr txBox="1"/>
          <p:nvPr/>
        </p:nvSpPr>
        <p:spPr>
          <a:xfrm>
            <a:off x="859718" y="1961027"/>
            <a:ext cx="1282124" cy="461665"/>
          </a:xfrm>
          <a:prstGeom prst="rect">
            <a:avLst/>
          </a:prstGeom>
          <a:noFill/>
        </p:spPr>
        <p:txBody>
          <a:bodyPr wrap="square">
            <a:spAutoFit/>
          </a:bodyPr>
          <a:lstStyle/>
          <a:p>
            <a:r>
              <a:rPr lang="fi-FI" sz="2400" dirty="0">
                <a:solidFill>
                  <a:srgbClr val="C00000"/>
                </a:solidFill>
                <a:latin typeface="+mj-lt"/>
              </a:rPr>
              <a:t>NEXT</a:t>
            </a:r>
            <a:endParaRPr lang="en-GB" sz="2400" dirty="0">
              <a:solidFill>
                <a:srgbClr val="C00000"/>
              </a:solidFill>
              <a:latin typeface="+mj-lt"/>
            </a:endParaRPr>
          </a:p>
        </p:txBody>
      </p:sp>
      <p:cxnSp>
        <p:nvCxnSpPr>
          <p:cNvPr id="23" name="Straight Connector 22">
            <a:extLst>
              <a:ext uri="{FF2B5EF4-FFF2-40B4-BE49-F238E27FC236}">
                <a16:creationId xmlns:a16="http://schemas.microsoft.com/office/drawing/2014/main" id="{699E03F1-75EF-4B19-B598-5E34BD47188E}"/>
              </a:ext>
            </a:extLst>
          </p:cNvPr>
          <p:cNvCxnSpPr>
            <a:cxnSpLocks/>
          </p:cNvCxnSpPr>
          <p:nvPr/>
        </p:nvCxnSpPr>
        <p:spPr>
          <a:xfrm flipH="1">
            <a:off x="782469" y="3473921"/>
            <a:ext cx="143662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B9D2531-F0F0-4EF6-A3FE-B85882DAF36A}"/>
              </a:ext>
            </a:extLst>
          </p:cNvPr>
          <p:cNvSpPr txBox="1"/>
          <p:nvPr/>
        </p:nvSpPr>
        <p:spPr>
          <a:xfrm>
            <a:off x="782468" y="3847016"/>
            <a:ext cx="2246827" cy="461665"/>
          </a:xfrm>
          <a:prstGeom prst="rect">
            <a:avLst/>
          </a:prstGeom>
          <a:noFill/>
        </p:spPr>
        <p:txBody>
          <a:bodyPr wrap="square">
            <a:spAutoFit/>
          </a:bodyPr>
          <a:lstStyle/>
          <a:p>
            <a:r>
              <a:rPr lang="fi-FI" sz="2400" b="1" dirty="0">
                <a:solidFill>
                  <a:srgbClr val="C00000"/>
                </a:solidFill>
                <a:latin typeface="+mj-lt"/>
              </a:rPr>
              <a:t>ARTISTIC</a:t>
            </a:r>
            <a:endParaRPr lang="en-GB" sz="2400" b="1" dirty="0">
              <a:solidFill>
                <a:srgbClr val="C00000"/>
              </a:solidFill>
              <a:latin typeface="+mj-lt"/>
            </a:endParaRPr>
          </a:p>
        </p:txBody>
      </p:sp>
      <p:sp>
        <p:nvSpPr>
          <p:cNvPr id="30" name="Rectangle 29">
            <a:extLst>
              <a:ext uri="{FF2B5EF4-FFF2-40B4-BE49-F238E27FC236}">
                <a16:creationId xmlns:a16="http://schemas.microsoft.com/office/drawing/2014/main" id="{F7951723-A9E8-4EB9-AE0F-95682ECCBC5F}"/>
              </a:ext>
            </a:extLst>
          </p:cNvPr>
          <p:cNvSpPr/>
          <p:nvPr/>
        </p:nvSpPr>
        <p:spPr>
          <a:xfrm>
            <a:off x="9940705" y="1"/>
            <a:ext cx="2251295" cy="26884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a:extLst>
              <a:ext uri="{FF2B5EF4-FFF2-40B4-BE49-F238E27FC236}">
                <a16:creationId xmlns:a16="http://schemas.microsoft.com/office/drawing/2014/main" id="{699E03F1-75EF-4B19-B598-5E34BD47188E}"/>
              </a:ext>
            </a:extLst>
          </p:cNvPr>
          <p:cNvCxnSpPr>
            <a:cxnSpLocks/>
          </p:cNvCxnSpPr>
          <p:nvPr/>
        </p:nvCxnSpPr>
        <p:spPr>
          <a:xfrm flipH="1">
            <a:off x="782468" y="4549865"/>
            <a:ext cx="143662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ACBF064-B822-4330-94DB-B70416263054}"/>
              </a:ext>
            </a:extLst>
          </p:cNvPr>
          <p:cNvSpPr txBox="1"/>
          <p:nvPr/>
        </p:nvSpPr>
        <p:spPr>
          <a:xfrm>
            <a:off x="883386" y="4831934"/>
            <a:ext cx="1853511" cy="461665"/>
          </a:xfrm>
          <a:prstGeom prst="rect">
            <a:avLst/>
          </a:prstGeom>
          <a:noFill/>
        </p:spPr>
        <p:txBody>
          <a:bodyPr wrap="square">
            <a:spAutoFit/>
          </a:bodyPr>
          <a:lstStyle/>
          <a:p>
            <a:r>
              <a:rPr lang="fi-FI" sz="2400" dirty="0">
                <a:latin typeface="+mj-lt"/>
              </a:rPr>
              <a:t>COMFY</a:t>
            </a:r>
            <a:endParaRPr lang="en-GB" sz="2400" dirty="0">
              <a:latin typeface="+mj-lt"/>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tretch/>
        </p:blipFill>
        <p:spPr>
          <a:xfrm>
            <a:off x="7161715" y="187036"/>
            <a:ext cx="4862945" cy="3241964"/>
          </a:xfrm>
          <a:prstGeom prst="rect">
            <a:avLst/>
          </a:prstGeom>
        </p:spPr>
      </p:pic>
      <p:cxnSp>
        <p:nvCxnSpPr>
          <p:cNvPr id="29" name="Straight Connector 28">
            <a:extLst>
              <a:ext uri="{FF2B5EF4-FFF2-40B4-BE49-F238E27FC236}">
                <a16:creationId xmlns:a16="http://schemas.microsoft.com/office/drawing/2014/main" id="{699E03F1-75EF-4B19-B598-5E34BD47188E}"/>
              </a:ext>
            </a:extLst>
          </p:cNvPr>
          <p:cNvCxnSpPr>
            <a:cxnSpLocks/>
          </p:cNvCxnSpPr>
          <p:nvPr/>
        </p:nvCxnSpPr>
        <p:spPr>
          <a:xfrm flipH="1">
            <a:off x="782469" y="5432010"/>
            <a:ext cx="143662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19221"/>
          <a:stretch/>
        </p:blipFill>
        <p:spPr>
          <a:xfrm>
            <a:off x="4390640" y="3593139"/>
            <a:ext cx="3956378" cy="3264862"/>
          </a:xfrm>
          <a:prstGeom prst="rect">
            <a:avLst/>
          </a:prstGeom>
        </p:spPr>
      </p:pic>
      <p:sp>
        <p:nvSpPr>
          <p:cNvPr id="17" name="Rectangle 16">
            <a:extLst>
              <a:ext uri="{FF2B5EF4-FFF2-40B4-BE49-F238E27FC236}">
                <a16:creationId xmlns:a16="http://schemas.microsoft.com/office/drawing/2014/main" id="{9D06765D-1443-4B26-9E89-099EDF3A7AB1}"/>
              </a:ext>
            </a:extLst>
          </p:cNvPr>
          <p:cNvSpPr/>
          <p:nvPr/>
        </p:nvSpPr>
        <p:spPr>
          <a:xfrm>
            <a:off x="4563779" y="1344248"/>
            <a:ext cx="3181268" cy="2205896"/>
          </a:xfrm>
          <a:prstGeom prst="rect">
            <a:avLst/>
          </a:prstGeom>
          <a:solidFill>
            <a:srgbClr val="FBF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6290" t="6465" r="20955" b="2915"/>
          <a:stretch/>
        </p:blipFill>
        <p:spPr>
          <a:xfrm>
            <a:off x="8505896" y="3593139"/>
            <a:ext cx="2680240" cy="2581016"/>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tretch/>
        </p:blipFill>
        <p:spPr>
          <a:xfrm>
            <a:off x="5029825" y="1508369"/>
            <a:ext cx="2561694" cy="1920631"/>
          </a:xfrm>
          <a:prstGeom prst="rect">
            <a:avLst/>
          </a:prstGeom>
        </p:spPr>
      </p:pic>
      <p:sp>
        <p:nvSpPr>
          <p:cNvPr id="38" name="TextBox 37">
            <a:extLst>
              <a:ext uri="{FF2B5EF4-FFF2-40B4-BE49-F238E27FC236}">
                <a16:creationId xmlns:a16="http://schemas.microsoft.com/office/drawing/2014/main" id="{545A00FF-827E-4367-ABD8-7C3589D80CCB}"/>
              </a:ext>
            </a:extLst>
          </p:cNvPr>
          <p:cNvSpPr txBox="1"/>
          <p:nvPr/>
        </p:nvSpPr>
        <p:spPr>
          <a:xfrm>
            <a:off x="795906" y="504425"/>
            <a:ext cx="5379720" cy="584775"/>
          </a:xfrm>
          <a:prstGeom prst="rect">
            <a:avLst/>
          </a:prstGeom>
          <a:noFill/>
        </p:spPr>
        <p:txBody>
          <a:bodyPr wrap="square" rtlCol="0">
            <a:spAutoFit/>
          </a:bodyPr>
          <a:lstStyle/>
          <a:p>
            <a:r>
              <a:rPr lang="en-GB" sz="3200" dirty="0">
                <a:solidFill>
                  <a:srgbClr val="484656"/>
                </a:solidFill>
                <a:latin typeface="+mj-lt"/>
              </a:rPr>
              <a:t>Destination Vilnius</a:t>
            </a:r>
          </a:p>
        </p:txBody>
      </p:sp>
    </p:spTree>
    <p:extLst>
      <p:ext uri="{BB962C8B-B14F-4D97-AF65-F5344CB8AC3E}">
        <p14:creationId xmlns:p14="http://schemas.microsoft.com/office/powerpoint/2010/main" val="389956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decel="40000" fill="hold" nodeType="withEffect">
                                  <p:stCondLst>
                                    <p:cond delay="20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60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60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0-#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60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0-#ppt_w/2"/>
                                          </p:val>
                                        </p:tav>
                                        <p:tav tm="100000">
                                          <p:val>
                                            <p:strVal val="#ppt_x"/>
                                          </p:val>
                                        </p:tav>
                                      </p:tavLst>
                                    </p:anim>
                                    <p:anim calcmode="lin" valueType="num">
                                      <p:cBhvr additive="base">
                                        <p:cTn id="20" dur="500" fill="hold"/>
                                        <p:tgtEl>
                                          <p:spTgt spid="29"/>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1+#ppt_w/2"/>
                                          </p:val>
                                        </p:tav>
                                        <p:tav tm="100000">
                                          <p:val>
                                            <p:strVal val="#ppt_x"/>
                                          </p:val>
                                        </p:tav>
                                      </p:tavLst>
                                    </p:anim>
                                    <p:anim calcmode="lin" valueType="num">
                                      <p:cBhvr additive="base">
                                        <p:cTn id="24"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a:extLst>
              <a:ext uri="{FF2B5EF4-FFF2-40B4-BE49-F238E27FC236}">
                <a16:creationId xmlns:a16="http://schemas.microsoft.com/office/drawing/2014/main" id="{BF9195D1-B4D7-4454-BF72-B7AC5732822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272"/>
          <a:stretch/>
        </p:blipFill>
        <p:spPr>
          <a:xfrm>
            <a:off x="5098891" y="47552"/>
            <a:ext cx="6943419" cy="6865543"/>
          </a:xfrm>
          <a:prstGeom prst="rect">
            <a:avLst/>
          </a:prstGeom>
        </p:spPr>
      </p:pic>
      <p:sp>
        <p:nvSpPr>
          <p:cNvPr id="88" name="Oval 87">
            <a:extLst>
              <a:ext uri="{FF2B5EF4-FFF2-40B4-BE49-F238E27FC236}">
                <a16:creationId xmlns:a16="http://schemas.microsoft.com/office/drawing/2014/main" id="{E028274D-4DAD-4F49-A1B4-A2754984875D}"/>
              </a:ext>
            </a:extLst>
          </p:cNvPr>
          <p:cNvSpPr/>
          <p:nvPr/>
        </p:nvSpPr>
        <p:spPr>
          <a:xfrm>
            <a:off x="6590695" y="-911663"/>
            <a:ext cx="8878617" cy="8878617"/>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Oval 88">
            <a:extLst>
              <a:ext uri="{FF2B5EF4-FFF2-40B4-BE49-F238E27FC236}">
                <a16:creationId xmlns:a16="http://schemas.microsoft.com/office/drawing/2014/main" id="{7A7F6EA8-EC2D-4C17-AA98-21AC9CD04B66}"/>
              </a:ext>
            </a:extLst>
          </p:cNvPr>
          <p:cNvSpPr/>
          <p:nvPr/>
        </p:nvSpPr>
        <p:spPr>
          <a:xfrm>
            <a:off x="7988046" y="444307"/>
            <a:ext cx="6072034" cy="607203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Oval 89">
            <a:extLst>
              <a:ext uri="{FF2B5EF4-FFF2-40B4-BE49-F238E27FC236}">
                <a16:creationId xmlns:a16="http://schemas.microsoft.com/office/drawing/2014/main" id="{1F64D214-583D-4D43-8CE3-B2B619750A8F}"/>
              </a:ext>
            </a:extLst>
          </p:cNvPr>
          <p:cNvSpPr/>
          <p:nvPr/>
        </p:nvSpPr>
        <p:spPr>
          <a:xfrm>
            <a:off x="9291123" y="1821325"/>
            <a:ext cx="3465879" cy="3412643"/>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583386AF-DC8C-44FA-A7CA-4505EA70C6B8}"/>
              </a:ext>
            </a:extLst>
          </p:cNvPr>
          <p:cNvGrpSpPr/>
          <p:nvPr/>
        </p:nvGrpSpPr>
        <p:grpSpPr>
          <a:xfrm>
            <a:off x="5456254" y="2482811"/>
            <a:ext cx="797169" cy="420909"/>
            <a:chOff x="6183340" y="2663531"/>
            <a:chExt cx="797169" cy="420909"/>
          </a:xfrm>
        </p:grpSpPr>
        <p:sp>
          <p:nvSpPr>
            <p:cNvPr id="6" name="Rectangle 5">
              <a:extLst>
                <a:ext uri="{FF2B5EF4-FFF2-40B4-BE49-F238E27FC236}">
                  <a16:creationId xmlns:a16="http://schemas.microsoft.com/office/drawing/2014/main" id="{46276A90-9C87-458E-ADFC-53D6D463E06A}"/>
                </a:ext>
              </a:extLst>
            </p:cNvPr>
            <p:cNvSpPr/>
            <p:nvPr/>
          </p:nvSpPr>
          <p:spPr>
            <a:xfrm rot="537916">
              <a:off x="6183340" y="2768801"/>
              <a:ext cx="429472" cy="60486"/>
            </a:xfrm>
            <a:prstGeom prst="rect">
              <a:avLst/>
            </a:prstGeom>
            <a:solidFill>
              <a:srgbClr val="A2D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Graphic 3">
              <a:extLst>
                <a:ext uri="{FF2B5EF4-FFF2-40B4-BE49-F238E27FC236}">
                  <a16:creationId xmlns:a16="http://schemas.microsoft.com/office/drawing/2014/main" id="{37AD582E-05FA-4023-A34E-9C10B545F07A}"/>
                </a:ext>
              </a:extLst>
            </p:cNvPr>
            <p:cNvSpPr/>
            <p:nvPr/>
          </p:nvSpPr>
          <p:spPr>
            <a:xfrm>
              <a:off x="6531461" y="2663531"/>
              <a:ext cx="449048" cy="420909"/>
            </a:xfrm>
            <a:custGeom>
              <a:avLst/>
              <a:gdLst>
                <a:gd name="connsiteX0" fmla="*/ 516 w 449048"/>
                <a:gd name="connsiteY0" fmla="*/ 157925 h 420909"/>
                <a:gd name="connsiteX1" fmla="*/ 26996 w 449048"/>
                <a:gd name="connsiteY1" fmla="*/ 196691 h 420909"/>
                <a:gd name="connsiteX2" fmla="*/ 146534 w 449048"/>
                <a:gd name="connsiteY2" fmla="*/ 218885 h 420909"/>
                <a:gd name="connsiteX3" fmla="*/ 222830 w 449048"/>
                <a:gd name="connsiteY3" fmla="*/ 412814 h 420909"/>
                <a:gd name="connsiteX4" fmla="*/ 266168 w 449048"/>
                <a:gd name="connsiteY4" fmla="*/ 420910 h 420909"/>
                <a:gd name="connsiteX5" fmla="*/ 244166 w 449048"/>
                <a:gd name="connsiteY5" fmla="*/ 237077 h 420909"/>
                <a:gd name="connsiteX6" fmla="*/ 363704 w 449048"/>
                <a:gd name="connsiteY6" fmla="*/ 259271 h 420909"/>
                <a:gd name="connsiteX7" fmla="*/ 388184 w 449048"/>
                <a:gd name="connsiteY7" fmla="*/ 308705 h 420909"/>
                <a:gd name="connsiteX8" fmla="*/ 420759 w 449048"/>
                <a:gd name="connsiteY8" fmla="*/ 314801 h 420909"/>
                <a:gd name="connsiteX9" fmla="*/ 413139 w 449048"/>
                <a:gd name="connsiteY9" fmla="*/ 234696 h 420909"/>
                <a:gd name="connsiteX10" fmla="*/ 449048 w 449048"/>
                <a:gd name="connsiteY10" fmla="*/ 162782 h 420909"/>
                <a:gd name="connsiteX11" fmla="*/ 416473 w 449048"/>
                <a:gd name="connsiteY11" fmla="*/ 156686 h 420909"/>
                <a:gd name="connsiteX12" fmla="*/ 375801 w 449048"/>
                <a:gd name="connsiteY12" fmla="*/ 194024 h 420909"/>
                <a:gd name="connsiteX13" fmla="*/ 256262 w 449048"/>
                <a:gd name="connsiteY13" fmla="*/ 171736 h 420909"/>
                <a:gd name="connsiteX14" fmla="*/ 342940 w 449048"/>
                <a:gd name="connsiteY14" fmla="*/ 8096 h 420909"/>
                <a:gd name="connsiteX15" fmla="*/ 299601 w 449048"/>
                <a:gd name="connsiteY15" fmla="*/ 0 h 420909"/>
                <a:gd name="connsiteX16" fmla="*/ 158631 w 449048"/>
                <a:gd name="connsiteY16" fmla="*/ 153543 h 420909"/>
                <a:gd name="connsiteX17" fmla="*/ 39188 w 449048"/>
                <a:gd name="connsiteY17" fmla="*/ 131445 h 420909"/>
                <a:gd name="connsiteX18" fmla="*/ 516 w 449048"/>
                <a:gd name="connsiteY18" fmla="*/ 157925 h 42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9048" h="420909">
                  <a:moveTo>
                    <a:pt x="516" y="157925"/>
                  </a:moveTo>
                  <a:cubicBezTo>
                    <a:pt x="-2722" y="175355"/>
                    <a:pt x="9660" y="193453"/>
                    <a:pt x="26996" y="196691"/>
                  </a:cubicBezTo>
                  <a:lnTo>
                    <a:pt x="146534" y="218885"/>
                  </a:lnTo>
                  <a:lnTo>
                    <a:pt x="222830" y="412814"/>
                  </a:lnTo>
                  <a:lnTo>
                    <a:pt x="266168" y="420910"/>
                  </a:lnTo>
                  <a:lnTo>
                    <a:pt x="244166" y="237077"/>
                  </a:lnTo>
                  <a:lnTo>
                    <a:pt x="363704" y="259271"/>
                  </a:lnTo>
                  <a:lnTo>
                    <a:pt x="388184" y="308705"/>
                  </a:lnTo>
                  <a:lnTo>
                    <a:pt x="420759" y="314801"/>
                  </a:lnTo>
                  <a:lnTo>
                    <a:pt x="413139" y="234696"/>
                  </a:lnTo>
                  <a:lnTo>
                    <a:pt x="449048" y="162782"/>
                  </a:lnTo>
                  <a:lnTo>
                    <a:pt x="416473" y="156686"/>
                  </a:lnTo>
                  <a:lnTo>
                    <a:pt x="375801" y="194024"/>
                  </a:lnTo>
                  <a:lnTo>
                    <a:pt x="256262" y="171736"/>
                  </a:lnTo>
                  <a:lnTo>
                    <a:pt x="342940" y="8096"/>
                  </a:lnTo>
                  <a:lnTo>
                    <a:pt x="299601" y="0"/>
                  </a:lnTo>
                  <a:lnTo>
                    <a:pt x="158631" y="153543"/>
                  </a:lnTo>
                  <a:lnTo>
                    <a:pt x="39188" y="131445"/>
                  </a:lnTo>
                  <a:cubicBezTo>
                    <a:pt x="21757" y="128207"/>
                    <a:pt x="3755" y="140684"/>
                    <a:pt x="516" y="157925"/>
                  </a:cubicBezTo>
                </a:path>
              </a:pathLst>
            </a:custGeom>
            <a:solidFill>
              <a:srgbClr val="A2D8EC"/>
            </a:solidFill>
            <a:ln w="9525" cap="flat">
              <a:solidFill>
                <a:srgbClr val="EC5B60"/>
              </a:solidFill>
              <a:prstDash val="solid"/>
              <a:miter/>
            </a:ln>
          </p:spPr>
          <p:txBody>
            <a:bodyPr rtlCol="0" anchor="ctr"/>
            <a:lstStyle/>
            <a:p>
              <a:endParaRPr lang="en-GB"/>
            </a:p>
          </p:txBody>
        </p:sp>
      </p:grpSp>
      <p:grpSp>
        <p:nvGrpSpPr>
          <p:cNvPr id="9" name="Group 8">
            <a:extLst>
              <a:ext uri="{FF2B5EF4-FFF2-40B4-BE49-F238E27FC236}">
                <a16:creationId xmlns:a16="http://schemas.microsoft.com/office/drawing/2014/main" id="{C73E5791-A006-44EE-9950-976E3FF8A360}"/>
              </a:ext>
            </a:extLst>
          </p:cNvPr>
          <p:cNvGrpSpPr/>
          <p:nvPr/>
        </p:nvGrpSpPr>
        <p:grpSpPr>
          <a:xfrm>
            <a:off x="2205" y="1408782"/>
            <a:ext cx="4902186" cy="1055717"/>
            <a:chOff x="1" y="1119072"/>
            <a:chExt cx="4326255" cy="1055717"/>
          </a:xfrm>
        </p:grpSpPr>
        <p:sp>
          <p:nvSpPr>
            <p:cNvPr id="40" name="Rectangle 39">
              <a:extLst>
                <a:ext uri="{FF2B5EF4-FFF2-40B4-BE49-F238E27FC236}">
                  <a16:creationId xmlns:a16="http://schemas.microsoft.com/office/drawing/2014/main" id="{90B4EF63-3FA3-4EF0-9ABC-1D6B4B0573DB}"/>
                </a:ext>
              </a:extLst>
            </p:cNvPr>
            <p:cNvSpPr/>
            <p:nvPr/>
          </p:nvSpPr>
          <p:spPr>
            <a:xfrm>
              <a:off x="1" y="1119072"/>
              <a:ext cx="4237891" cy="1055717"/>
            </a:xfrm>
            <a:prstGeom prst="rect">
              <a:avLst/>
            </a:prstGeom>
            <a:solidFill>
              <a:srgbClr val="E9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5" name="Graphic 37">
              <a:extLst>
                <a:ext uri="{FF2B5EF4-FFF2-40B4-BE49-F238E27FC236}">
                  <a16:creationId xmlns:a16="http://schemas.microsoft.com/office/drawing/2014/main" id="{B45D3240-EAEA-4448-86D7-6B9CA1D803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293" y="1523798"/>
              <a:ext cx="402872" cy="258989"/>
            </a:xfrm>
            <a:prstGeom prst="rect">
              <a:avLst/>
            </a:prstGeom>
          </p:spPr>
        </p:pic>
        <p:sp>
          <p:nvSpPr>
            <p:cNvPr id="76" name="TextBox 75">
              <a:extLst>
                <a:ext uri="{FF2B5EF4-FFF2-40B4-BE49-F238E27FC236}">
                  <a16:creationId xmlns:a16="http://schemas.microsoft.com/office/drawing/2014/main" id="{CADBF3EA-670E-4D40-BE4B-D66AF32DE628}"/>
                </a:ext>
              </a:extLst>
            </p:cNvPr>
            <p:cNvSpPr txBox="1"/>
            <p:nvPr/>
          </p:nvSpPr>
          <p:spPr>
            <a:xfrm>
              <a:off x="1281748" y="1456606"/>
              <a:ext cx="3044508" cy="646331"/>
            </a:xfrm>
            <a:prstGeom prst="rect">
              <a:avLst/>
            </a:prstGeom>
            <a:noFill/>
          </p:spPr>
          <p:txBody>
            <a:bodyPr wrap="square">
              <a:spAutoFit/>
            </a:bodyPr>
            <a:lstStyle/>
            <a:p>
              <a:r>
                <a:rPr lang="en-GB" b="1" dirty="0">
                  <a:solidFill>
                    <a:srgbClr val="C00000"/>
                  </a:solidFill>
                  <a:cs typeface="Arial" panose="020B0604020202020204" pitchFamily="34" charset="0"/>
                </a:rPr>
                <a:t>Less than 3 hour  </a:t>
              </a:r>
            </a:p>
            <a:p>
              <a:r>
                <a:rPr lang="en-GB" dirty="0">
                  <a:cs typeface="Arial" panose="020B0604020202020204" pitchFamily="34" charset="0"/>
                </a:rPr>
                <a:t>from major European cities</a:t>
              </a:r>
            </a:p>
          </p:txBody>
        </p:sp>
      </p:grpSp>
      <p:grpSp>
        <p:nvGrpSpPr>
          <p:cNvPr id="10" name="Group 9">
            <a:extLst>
              <a:ext uri="{FF2B5EF4-FFF2-40B4-BE49-F238E27FC236}">
                <a16:creationId xmlns:a16="http://schemas.microsoft.com/office/drawing/2014/main" id="{08CE391A-D219-4591-B8DC-45936694F7A1}"/>
              </a:ext>
            </a:extLst>
          </p:cNvPr>
          <p:cNvGrpSpPr/>
          <p:nvPr/>
        </p:nvGrpSpPr>
        <p:grpSpPr>
          <a:xfrm>
            <a:off x="-15903" y="2360037"/>
            <a:ext cx="4861585" cy="1055717"/>
            <a:chOff x="0" y="2070327"/>
            <a:chExt cx="4278623" cy="1055717"/>
          </a:xfrm>
        </p:grpSpPr>
        <p:sp>
          <p:nvSpPr>
            <p:cNvPr id="41" name="Rectangle 40">
              <a:extLst>
                <a:ext uri="{FF2B5EF4-FFF2-40B4-BE49-F238E27FC236}">
                  <a16:creationId xmlns:a16="http://schemas.microsoft.com/office/drawing/2014/main" id="{6E07FA2A-1BFB-464A-8EC6-6D6ECF2BBE91}"/>
                </a:ext>
              </a:extLst>
            </p:cNvPr>
            <p:cNvSpPr/>
            <p:nvPr/>
          </p:nvSpPr>
          <p:spPr>
            <a:xfrm>
              <a:off x="0" y="2070327"/>
              <a:ext cx="4237891" cy="1055717"/>
            </a:xfrm>
            <a:prstGeom prst="rect">
              <a:avLst/>
            </a:prstGeom>
            <a:solidFill>
              <a:srgbClr val="E9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2" name="Graphic 40">
              <a:extLst>
                <a:ext uri="{FF2B5EF4-FFF2-40B4-BE49-F238E27FC236}">
                  <a16:creationId xmlns:a16="http://schemas.microsoft.com/office/drawing/2014/main" id="{F5399DAE-3A86-4A28-A898-6C085B7D02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6820" y="2403556"/>
              <a:ext cx="230213" cy="345319"/>
            </a:xfrm>
            <a:prstGeom prst="rect">
              <a:avLst/>
            </a:prstGeom>
          </p:spPr>
        </p:pic>
        <p:sp>
          <p:nvSpPr>
            <p:cNvPr id="73" name="TextBox 72">
              <a:extLst>
                <a:ext uri="{FF2B5EF4-FFF2-40B4-BE49-F238E27FC236}">
                  <a16:creationId xmlns:a16="http://schemas.microsoft.com/office/drawing/2014/main" id="{EEC4E470-33BD-4209-8D8D-A92FC520B4CF}"/>
                </a:ext>
              </a:extLst>
            </p:cNvPr>
            <p:cNvSpPr txBox="1"/>
            <p:nvPr/>
          </p:nvSpPr>
          <p:spPr>
            <a:xfrm>
              <a:off x="1281747" y="2321455"/>
              <a:ext cx="2996876" cy="646331"/>
            </a:xfrm>
            <a:prstGeom prst="rect">
              <a:avLst/>
            </a:prstGeom>
            <a:noFill/>
          </p:spPr>
          <p:txBody>
            <a:bodyPr wrap="square">
              <a:spAutoFit/>
            </a:bodyPr>
            <a:lstStyle/>
            <a:p>
              <a:r>
                <a:rPr lang="en-GB" dirty="0">
                  <a:cs typeface="Arial" panose="020B0604020202020204" pitchFamily="34" charset="0"/>
                </a:rPr>
                <a:t>Vilnius airport</a:t>
              </a:r>
              <a:r>
                <a:rPr lang="en-GB" b="1" dirty="0">
                  <a:cs typeface="Arial" panose="020B0604020202020204" pitchFamily="34" charset="0"/>
                </a:rPr>
                <a:t> </a:t>
              </a:r>
              <a:r>
                <a:rPr lang="en-GB" b="1" dirty="0">
                  <a:solidFill>
                    <a:srgbClr val="C00000"/>
                  </a:solidFill>
                  <a:cs typeface="Arial" panose="020B0604020202020204" pitchFamily="34" charset="0"/>
                </a:rPr>
                <a:t>less than </a:t>
              </a:r>
            </a:p>
            <a:p>
              <a:r>
                <a:rPr lang="en-GB" b="1" dirty="0">
                  <a:solidFill>
                    <a:srgbClr val="C00000"/>
                  </a:solidFill>
                  <a:cs typeface="Arial" panose="020B0604020202020204" pitchFamily="34" charset="0"/>
                </a:rPr>
                <a:t>15 min</a:t>
              </a:r>
              <a:r>
                <a:rPr lang="en-GB" dirty="0">
                  <a:solidFill>
                    <a:srgbClr val="C00000"/>
                  </a:solidFill>
                  <a:cs typeface="Arial" panose="020B0604020202020204" pitchFamily="34" charset="0"/>
                </a:rPr>
                <a:t> </a:t>
              </a:r>
              <a:r>
                <a:rPr lang="en-GB" dirty="0">
                  <a:cs typeface="Arial" panose="020B0604020202020204" pitchFamily="34" charset="0"/>
                </a:rPr>
                <a:t>from </a:t>
              </a:r>
              <a:r>
                <a:rPr lang="lt-LT" dirty="0">
                  <a:cs typeface="Arial" panose="020B0604020202020204" pitchFamily="34" charset="0"/>
                </a:rPr>
                <a:t>c</a:t>
              </a:r>
              <a:r>
                <a:rPr lang="en-GB" dirty="0" err="1">
                  <a:cs typeface="Arial" panose="020B0604020202020204" pitchFamily="34" charset="0"/>
                </a:rPr>
                <a:t>ity</a:t>
              </a:r>
              <a:r>
                <a:rPr lang="en-GB" dirty="0">
                  <a:cs typeface="Arial" panose="020B0604020202020204" pitchFamily="34" charset="0"/>
                </a:rPr>
                <a:t> </a:t>
              </a:r>
              <a:r>
                <a:rPr lang="lt-LT" dirty="0">
                  <a:cs typeface="Arial" panose="020B0604020202020204" pitchFamily="34" charset="0"/>
                </a:rPr>
                <a:t>c</a:t>
              </a:r>
              <a:r>
                <a:rPr lang="en-GB" dirty="0">
                  <a:cs typeface="Arial" panose="020B0604020202020204" pitchFamily="34" charset="0"/>
                </a:rPr>
                <a:t>entre</a:t>
              </a:r>
            </a:p>
          </p:txBody>
        </p:sp>
      </p:grpSp>
      <p:grpSp>
        <p:nvGrpSpPr>
          <p:cNvPr id="11" name="Group 10">
            <a:extLst>
              <a:ext uri="{FF2B5EF4-FFF2-40B4-BE49-F238E27FC236}">
                <a16:creationId xmlns:a16="http://schemas.microsoft.com/office/drawing/2014/main" id="{F22ECE47-C81A-464E-B363-3961BD388D74}"/>
              </a:ext>
            </a:extLst>
          </p:cNvPr>
          <p:cNvGrpSpPr/>
          <p:nvPr/>
        </p:nvGrpSpPr>
        <p:grpSpPr>
          <a:xfrm>
            <a:off x="-2661" y="3372252"/>
            <a:ext cx="4802061" cy="1126064"/>
            <a:chOff x="-1" y="3021582"/>
            <a:chExt cx="4237891" cy="1274974"/>
          </a:xfrm>
        </p:grpSpPr>
        <p:sp>
          <p:nvSpPr>
            <p:cNvPr id="42" name="Rectangle 41">
              <a:extLst>
                <a:ext uri="{FF2B5EF4-FFF2-40B4-BE49-F238E27FC236}">
                  <a16:creationId xmlns:a16="http://schemas.microsoft.com/office/drawing/2014/main" id="{92A406DE-AF52-4AC6-8E32-FF0D1C4C072D}"/>
                </a:ext>
              </a:extLst>
            </p:cNvPr>
            <p:cNvSpPr/>
            <p:nvPr/>
          </p:nvSpPr>
          <p:spPr>
            <a:xfrm>
              <a:off x="-1" y="3021582"/>
              <a:ext cx="4237891" cy="1274974"/>
            </a:xfrm>
            <a:prstGeom prst="rect">
              <a:avLst/>
            </a:prstGeom>
            <a:solidFill>
              <a:srgbClr val="E9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8" name="Graphic 42">
              <a:extLst>
                <a:ext uri="{FF2B5EF4-FFF2-40B4-BE49-F238E27FC236}">
                  <a16:creationId xmlns:a16="http://schemas.microsoft.com/office/drawing/2014/main" id="{0B65D47A-FD8D-4406-A058-1594391E5E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6821" y="3254951"/>
              <a:ext cx="230213" cy="388484"/>
            </a:xfrm>
            <a:prstGeom prst="rect">
              <a:avLst/>
            </a:prstGeom>
          </p:spPr>
        </p:pic>
        <p:sp>
          <p:nvSpPr>
            <p:cNvPr id="70" name="TextBox 69">
              <a:extLst>
                <a:ext uri="{FF2B5EF4-FFF2-40B4-BE49-F238E27FC236}">
                  <a16:creationId xmlns:a16="http://schemas.microsoft.com/office/drawing/2014/main" id="{E7061F1B-0C95-4FE9-AC92-4C3D3E0094B0}"/>
                </a:ext>
              </a:extLst>
            </p:cNvPr>
            <p:cNvSpPr txBox="1"/>
            <p:nvPr/>
          </p:nvSpPr>
          <p:spPr>
            <a:xfrm>
              <a:off x="1281748" y="3195398"/>
              <a:ext cx="2927123" cy="731801"/>
            </a:xfrm>
            <a:prstGeom prst="rect">
              <a:avLst/>
            </a:prstGeom>
            <a:noFill/>
          </p:spPr>
          <p:txBody>
            <a:bodyPr wrap="square">
              <a:spAutoFit/>
            </a:bodyPr>
            <a:lstStyle/>
            <a:p>
              <a:r>
                <a:rPr lang="lt-LT" dirty="0">
                  <a:cs typeface="Arial" panose="020B0604020202020204" pitchFamily="34" charset="0"/>
                </a:rPr>
                <a:t>H</a:t>
              </a:r>
              <a:r>
                <a:rPr lang="en-GB" dirty="0" err="1">
                  <a:cs typeface="Arial" panose="020B0604020202020204" pitchFamily="34" charset="0"/>
                </a:rPr>
                <a:t>otels</a:t>
              </a:r>
              <a:r>
                <a:rPr lang="lt-LT" dirty="0">
                  <a:cs typeface="Arial" panose="020B0604020202020204" pitchFamily="34" charset="0"/>
                </a:rPr>
                <a:t>, </a:t>
              </a:r>
              <a:r>
                <a:rPr lang="en-GB" dirty="0">
                  <a:cs typeface="Arial" panose="020B0604020202020204" pitchFamily="34" charset="0"/>
                </a:rPr>
                <a:t>venues</a:t>
              </a:r>
              <a:r>
                <a:rPr lang="en-GB" b="1" dirty="0">
                  <a:cs typeface="Arial" panose="020B0604020202020204" pitchFamily="34" charset="0"/>
                </a:rPr>
                <a:t> </a:t>
              </a:r>
              <a:r>
                <a:rPr lang="en-GB" b="1" dirty="0">
                  <a:solidFill>
                    <a:srgbClr val="C00000"/>
                  </a:solidFill>
                  <a:cs typeface="Arial" panose="020B0604020202020204" pitchFamily="34" charset="0"/>
                </a:rPr>
                <a:t>within walking distance</a:t>
              </a:r>
            </a:p>
          </p:txBody>
        </p:sp>
        <p:cxnSp>
          <p:nvCxnSpPr>
            <p:cNvPr id="71" name="Straight Connector 70">
              <a:extLst>
                <a:ext uri="{FF2B5EF4-FFF2-40B4-BE49-F238E27FC236}">
                  <a16:creationId xmlns:a16="http://schemas.microsoft.com/office/drawing/2014/main" id="{D80F8243-D205-4E46-BA96-B21454F1F006}"/>
                </a:ext>
              </a:extLst>
            </p:cNvPr>
            <p:cNvCxnSpPr>
              <a:cxnSpLocks/>
            </p:cNvCxnSpPr>
            <p:nvPr/>
          </p:nvCxnSpPr>
          <p:spPr>
            <a:xfrm>
              <a:off x="1060868" y="3254951"/>
              <a:ext cx="0" cy="51875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12000537-90F9-4417-82C4-F905E8EA4FD7}"/>
              </a:ext>
            </a:extLst>
          </p:cNvPr>
          <p:cNvGrpSpPr/>
          <p:nvPr/>
        </p:nvGrpSpPr>
        <p:grpSpPr>
          <a:xfrm>
            <a:off x="1418718" y="4733832"/>
            <a:ext cx="3109821" cy="1843415"/>
            <a:chOff x="1384949" y="4611346"/>
            <a:chExt cx="3217823" cy="1907436"/>
          </a:xfrm>
        </p:grpSpPr>
        <p:grpSp>
          <p:nvGrpSpPr>
            <p:cNvPr id="79" name="Group 78">
              <a:extLst>
                <a:ext uri="{FF2B5EF4-FFF2-40B4-BE49-F238E27FC236}">
                  <a16:creationId xmlns:a16="http://schemas.microsoft.com/office/drawing/2014/main" id="{A609C19E-DA40-4F7F-A90E-BDD41464B118}"/>
                </a:ext>
              </a:extLst>
            </p:cNvPr>
            <p:cNvGrpSpPr/>
            <p:nvPr/>
          </p:nvGrpSpPr>
          <p:grpSpPr>
            <a:xfrm>
              <a:off x="1407589" y="4611346"/>
              <a:ext cx="3195183" cy="707886"/>
              <a:chOff x="1416063" y="4258826"/>
              <a:chExt cx="2114948" cy="707886"/>
            </a:xfrm>
          </p:grpSpPr>
          <p:sp>
            <p:nvSpPr>
              <p:cNvPr id="87" name="TextBox 86">
                <a:extLst>
                  <a:ext uri="{FF2B5EF4-FFF2-40B4-BE49-F238E27FC236}">
                    <a16:creationId xmlns:a16="http://schemas.microsoft.com/office/drawing/2014/main" id="{32EFE333-98B4-46DD-8233-95AA4AB228D0}"/>
                  </a:ext>
                </a:extLst>
              </p:cNvPr>
              <p:cNvSpPr txBox="1"/>
              <p:nvPr/>
            </p:nvSpPr>
            <p:spPr>
              <a:xfrm>
                <a:off x="2003199" y="4498448"/>
                <a:ext cx="1527812" cy="400110"/>
              </a:xfrm>
              <a:prstGeom prst="rect">
                <a:avLst/>
              </a:prstGeom>
              <a:noFill/>
            </p:spPr>
            <p:txBody>
              <a:bodyPr wrap="square">
                <a:spAutoFit/>
              </a:bodyPr>
              <a:lstStyle/>
              <a:p>
                <a:r>
                  <a:rPr lang="en-GB" sz="2000" dirty="0">
                    <a:cs typeface="Arial" panose="020B0604020202020204" pitchFamily="34" charset="0"/>
                  </a:rPr>
                  <a:t>Destinations</a:t>
                </a:r>
              </a:p>
            </p:txBody>
          </p:sp>
          <p:sp>
            <p:nvSpPr>
              <p:cNvPr id="91" name="TextBox 90">
                <a:extLst>
                  <a:ext uri="{FF2B5EF4-FFF2-40B4-BE49-F238E27FC236}">
                    <a16:creationId xmlns:a16="http://schemas.microsoft.com/office/drawing/2014/main" id="{EF05511F-71BA-486B-A2A6-1EE2F68A48FD}"/>
                  </a:ext>
                </a:extLst>
              </p:cNvPr>
              <p:cNvSpPr txBox="1"/>
              <p:nvPr/>
            </p:nvSpPr>
            <p:spPr>
              <a:xfrm>
                <a:off x="1416063" y="4258826"/>
                <a:ext cx="645569" cy="707886"/>
              </a:xfrm>
              <a:prstGeom prst="rect">
                <a:avLst/>
              </a:prstGeom>
              <a:noFill/>
            </p:spPr>
            <p:txBody>
              <a:bodyPr wrap="square" anchor="ctr">
                <a:spAutoFit/>
              </a:bodyPr>
              <a:lstStyle/>
              <a:p>
                <a:r>
                  <a:rPr lang="fi-FI" sz="4000" dirty="0">
                    <a:solidFill>
                      <a:srgbClr val="C00000"/>
                    </a:solidFill>
                    <a:latin typeface="+mj-lt"/>
                  </a:rPr>
                  <a:t>56</a:t>
                </a:r>
                <a:endParaRPr lang="en-GB" sz="4000" dirty="0">
                  <a:solidFill>
                    <a:srgbClr val="C00000"/>
                  </a:solidFill>
                  <a:latin typeface="+mj-lt"/>
                </a:endParaRPr>
              </a:p>
            </p:txBody>
          </p:sp>
        </p:grpSp>
        <p:grpSp>
          <p:nvGrpSpPr>
            <p:cNvPr id="80" name="Group 79">
              <a:extLst>
                <a:ext uri="{FF2B5EF4-FFF2-40B4-BE49-F238E27FC236}">
                  <a16:creationId xmlns:a16="http://schemas.microsoft.com/office/drawing/2014/main" id="{FA1B89D9-5429-423E-8052-89A71ACF81CA}"/>
                </a:ext>
              </a:extLst>
            </p:cNvPr>
            <p:cNvGrpSpPr/>
            <p:nvPr/>
          </p:nvGrpSpPr>
          <p:grpSpPr>
            <a:xfrm>
              <a:off x="1384949" y="5181420"/>
              <a:ext cx="2442727" cy="707886"/>
              <a:chOff x="231135" y="4963751"/>
              <a:chExt cx="2442727" cy="707886"/>
            </a:xfrm>
          </p:grpSpPr>
          <p:sp>
            <p:nvSpPr>
              <p:cNvPr id="85" name="TextBox 84">
                <a:extLst>
                  <a:ext uri="{FF2B5EF4-FFF2-40B4-BE49-F238E27FC236}">
                    <a16:creationId xmlns:a16="http://schemas.microsoft.com/office/drawing/2014/main" id="{0FA204D4-711F-45FC-9898-152E35042C6A}"/>
                  </a:ext>
                </a:extLst>
              </p:cNvPr>
              <p:cNvSpPr txBox="1"/>
              <p:nvPr/>
            </p:nvSpPr>
            <p:spPr>
              <a:xfrm>
                <a:off x="1146050" y="5193117"/>
                <a:ext cx="1527812" cy="400110"/>
              </a:xfrm>
              <a:prstGeom prst="rect">
                <a:avLst/>
              </a:prstGeom>
              <a:noFill/>
            </p:spPr>
            <p:txBody>
              <a:bodyPr wrap="square">
                <a:spAutoFit/>
              </a:bodyPr>
              <a:lstStyle/>
              <a:p>
                <a:r>
                  <a:rPr lang="en-GB" sz="2000" dirty="0">
                    <a:cs typeface="Arial" panose="020B0604020202020204" pitchFamily="34" charset="0"/>
                  </a:rPr>
                  <a:t>Countries</a:t>
                </a:r>
              </a:p>
            </p:txBody>
          </p:sp>
          <p:sp>
            <p:nvSpPr>
              <p:cNvPr id="86" name="TextBox 85">
                <a:extLst>
                  <a:ext uri="{FF2B5EF4-FFF2-40B4-BE49-F238E27FC236}">
                    <a16:creationId xmlns:a16="http://schemas.microsoft.com/office/drawing/2014/main" id="{AEAA9CD7-8C8C-4FDB-B754-8D1B2C25DC21}"/>
                  </a:ext>
                </a:extLst>
              </p:cNvPr>
              <p:cNvSpPr txBox="1"/>
              <p:nvPr/>
            </p:nvSpPr>
            <p:spPr>
              <a:xfrm>
                <a:off x="231135" y="4963751"/>
                <a:ext cx="1707363" cy="707886"/>
              </a:xfrm>
              <a:prstGeom prst="rect">
                <a:avLst/>
              </a:prstGeom>
              <a:noFill/>
            </p:spPr>
            <p:txBody>
              <a:bodyPr wrap="square" anchor="ctr">
                <a:spAutoFit/>
              </a:bodyPr>
              <a:lstStyle/>
              <a:p>
                <a:r>
                  <a:rPr lang="fi-FI" sz="4000" dirty="0">
                    <a:solidFill>
                      <a:srgbClr val="C00000"/>
                    </a:solidFill>
                    <a:latin typeface="+mj-lt"/>
                  </a:rPr>
                  <a:t>29</a:t>
                </a:r>
                <a:endParaRPr lang="en-GB" sz="4000" dirty="0">
                  <a:solidFill>
                    <a:srgbClr val="C00000"/>
                  </a:solidFill>
                  <a:latin typeface="+mj-lt"/>
                </a:endParaRPr>
              </a:p>
            </p:txBody>
          </p:sp>
        </p:grpSp>
        <p:grpSp>
          <p:nvGrpSpPr>
            <p:cNvPr id="81" name="Group 80">
              <a:extLst>
                <a:ext uri="{FF2B5EF4-FFF2-40B4-BE49-F238E27FC236}">
                  <a16:creationId xmlns:a16="http://schemas.microsoft.com/office/drawing/2014/main" id="{B126AE9A-C629-493C-A342-43DFD056D836}"/>
                </a:ext>
              </a:extLst>
            </p:cNvPr>
            <p:cNvGrpSpPr/>
            <p:nvPr/>
          </p:nvGrpSpPr>
          <p:grpSpPr>
            <a:xfrm>
              <a:off x="1416647" y="5810896"/>
              <a:ext cx="2439571" cy="707886"/>
              <a:chOff x="1416912" y="5551876"/>
              <a:chExt cx="2439571" cy="707886"/>
            </a:xfrm>
          </p:grpSpPr>
          <p:sp>
            <p:nvSpPr>
              <p:cNvPr id="82" name="TextBox 81">
                <a:extLst>
                  <a:ext uri="{FF2B5EF4-FFF2-40B4-BE49-F238E27FC236}">
                    <a16:creationId xmlns:a16="http://schemas.microsoft.com/office/drawing/2014/main" id="{F6736E32-309A-43F7-BA1F-AD57F26420ED}"/>
                  </a:ext>
                </a:extLst>
              </p:cNvPr>
              <p:cNvSpPr txBox="1"/>
              <p:nvPr/>
            </p:nvSpPr>
            <p:spPr>
              <a:xfrm>
                <a:off x="2328671" y="5735439"/>
                <a:ext cx="1527812" cy="400110"/>
              </a:xfrm>
              <a:prstGeom prst="rect">
                <a:avLst/>
              </a:prstGeom>
              <a:noFill/>
            </p:spPr>
            <p:txBody>
              <a:bodyPr wrap="square">
                <a:spAutoFit/>
              </a:bodyPr>
              <a:lstStyle/>
              <a:p>
                <a:r>
                  <a:rPr lang="en-GB" sz="2000" dirty="0">
                    <a:cs typeface="Arial" panose="020B0604020202020204" pitchFamily="34" charset="0"/>
                  </a:rPr>
                  <a:t>Airlines</a:t>
                </a:r>
              </a:p>
            </p:txBody>
          </p:sp>
          <p:sp>
            <p:nvSpPr>
              <p:cNvPr id="83" name="TextBox 82">
                <a:extLst>
                  <a:ext uri="{FF2B5EF4-FFF2-40B4-BE49-F238E27FC236}">
                    <a16:creationId xmlns:a16="http://schemas.microsoft.com/office/drawing/2014/main" id="{A6A63628-2CDC-4A57-8F00-9A9FA79ABCF8}"/>
                  </a:ext>
                </a:extLst>
              </p:cNvPr>
              <p:cNvSpPr txBox="1"/>
              <p:nvPr/>
            </p:nvSpPr>
            <p:spPr>
              <a:xfrm>
                <a:off x="1416912" y="5551876"/>
                <a:ext cx="1116911" cy="707886"/>
              </a:xfrm>
              <a:prstGeom prst="rect">
                <a:avLst/>
              </a:prstGeom>
              <a:noFill/>
            </p:spPr>
            <p:txBody>
              <a:bodyPr wrap="square" anchor="ctr">
                <a:spAutoFit/>
              </a:bodyPr>
              <a:lstStyle/>
              <a:p>
                <a:r>
                  <a:rPr lang="fi-FI" sz="4000" dirty="0">
                    <a:solidFill>
                      <a:srgbClr val="C00000"/>
                    </a:solidFill>
                    <a:latin typeface="+mj-lt"/>
                  </a:rPr>
                  <a:t>11</a:t>
                </a:r>
                <a:endParaRPr lang="en-GB" sz="4000" dirty="0">
                  <a:solidFill>
                    <a:srgbClr val="C00000"/>
                  </a:solidFill>
                  <a:latin typeface="+mj-lt"/>
                </a:endParaRPr>
              </a:p>
            </p:txBody>
          </p:sp>
        </p:grpSp>
      </p:grpSp>
      <p:cxnSp>
        <p:nvCxnSpPr>
          <p:cNvPr id="38" name="Straight Connector 37">
            <a:extLst>
              <a:ext uri="{FF2B5EF4-FFF2-40B4-BE49-F238E27FC236}">
                <a16:creationId xmlns:a16="http://schemas.microsoft.com/office/drawing/2014/main" id="{CD374463-C9EA-9560-C3FC-2C81F9BE61A5}"/>
              </a:ext>
            </a:extLst>
          </p:cNvPr>
          <p:cNvCxnSpPr>
            <a:cxnSpLocks/>
          </p:cNvCxnSpPr>
          <p:nvPr/>
        </p:nvCxnSpPr>
        <p:spPr>
          <a:xfrm>
            <a:off x="1212139" y="2677465"/>
            <a:ext cx="0" cy="45816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75D58F1-45AD-81FD-2079-374710A9CBA9}"/>
              </a:ext>
            </a:extLst>
          </p:cNvPr>
          <p:cNvCxnSpPr>
            <a:cxnSpLocks/>
          </p:cNvCxnSpPr>
          <p:nvPr/>
        </p:nvCxnSpPr>
        <p:spPr>
          <a:xfrm>
            <a:off x="1199436" y="1795407"/>
            <a:ext cx="0" cy="45816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71091C16-CBBC-491C-A7D5-55B2872CF37B}"/>
              </a:ext>
            </a:extLst>
          </p:cNvPr>
          <p:cNvSpPr/>
          <p:nvPr/>
        </p:nvSpPr>
        <p:spPr>
          <a:xfrm>
            <a:off x="0" y="653481"/>
            <a:ext cx="716280" cy="23193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a:extLst>
              <a:ext uri="{FF2B5EF4-FFF2-40B4-BE49-F238E27FC236}">
                <a16:creationId xmlns:a16="http://schemas.microsoft.com/office/drawing/2014/main" id="{7D156DA5-BBF2-409D-80A0-D499A4677D8D}"/>
              </a:ext>
            </a:extLst>
          </p:cNvPr>
          <p:cNvSpPr txBox="1"/>
          <p:nvPr/>
        </p:nvSpPr>
        <p:spPr>
          <a:xfrm>
            <a:off x="795906" y="504425"/>
            <a:ext cx="5379720" cy="584775"/>
          </a:xfrm>
          <a:prstGeom prst="rect">
            <a:avLst/>
          </a:prstGeom>
          <a:noFill/>
        </p:spPr>
        <p:txBody>
          <a:bodyPr wrap="square" rtlCol="0">
            <a:spAutoFit/>
          </a:bodyPr>
          <a:lstStyle/>
          <a:p>
            <a:r>
              <a:rPr lang="en-GB" sz="3200" dirty="0">
                <a:solidFill>
                  <a:srgbClr val="484656"/>
                </a:solidFill>
                <a:latin typeface="+mj-lt"/>
              </a:rPr>
              <a:t>Accessibility</a:t>
            </a:r>
          </a:p>
        </p:txBody>
      </p:sp>
      <p:sp>
        <p:nvSpPr>
          <p:cNvPr id="12" name="Rectangle 11">
            <a:extLst>
              <a:ext uri="{FF2B5EF4-FFF2-40B4-BE49-F238E27FC236}">
                <a16:creationId xmlns:a16="http://schemas.microsoft.com/office/drawing/2014/main" id="{79BA8447-1848-4D6F-B7AE-7734A18156FF}"/>
              </a:ext>
            </a:extLst>
          </p:cNvPr>
          <p:cNvSpPr/>
          <p:nvPr/>
        </p:nvSpPr>
        <p:spPr>
          <a:xfrm>
            <a:off x="5033176" y="0"/>
            <a:ext cx="7158824" cy="184843"/>
          </a:xfrm>
          <a:prstGeom prst="rect">
            <a:avLst/>
          </a:prstGeom>
          <a:solidFill>
            <a:srgbClr val="FBFA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6" name="Rectangle 45">
            <a:extLst>
              <a:ext uri="{FF2B5EF4-FFF2-40B4-BE49-F238E27FC236}">
                <a16:creationId xmlns:a16="http://schemas.microsoft.com/office/drawing/2014/main" id="{A36CB56F-7E1E-4FDC-B25E-CD2D44663C92}"/>
              </a:ext>
            </a:extLst>
          </p:cNvPr>
          <p:cNvSpPr/>
          <p:nvPr/>
        </p:nvSpPr>
        <p:spPr>
          <a:xfrm>
            <a:off x="5033176" y="6680389"/>
            <a:ext cx="7158824" cy="232395"/>
          </a:xfrm>
          <a:prstGeom prst="rect">
            <a:avLst/>
          </a:prstGeom>
          <a:solidFill>
            <a:srgbClr val="FBFA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7" name="Rectangle 46">
            <a:extLst>
              <a:ext uri="{FF2B5EF4-FFF2-40B4-BE49-F238E27FC236}">
                <a16:creationId xmlns:a16="http://schemas.microsoft.com/office/drawing/2014/main" id="{97872E9B-6518-4178-B543-E1D139D6BAE7}"/>
              </a:ext>
            </a:extLst>
          </p:cNvPr>
          <p:cNvSpPr/>
          <p:nvPr/>
        </p:nvSpPr>
        <p:spPr>
          <a:xfrm rot="5400000">
            <a:off x="8514812" y="3193398"/>
            <a:ext cx="7158824" cy="184843"/>
          </a:xfrm>
          <a:prstGeom prst="rect">
            <a:avLst/>
          </a:prstGeom>
          <a:solidFill>
            <a:srgbClr val="FBFAF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28092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10000" decel="10000" autoRev="1" fill="hold" grpId="0" nodeType="withEffect">
                                  <p:stCondLst>
                                    <p:cond delay="0"/>
                                  </p:stCondLst>
                                  <p:childTnLst>
                                    <p:animMotion origin="layout" path="M 2.5E-6 -1.85185E-6 L -0.00573 -1.85185E-6 " pathEditMode="relative" rAng="0" ptsTypes="AA">
                                      <p:cBhvr>
                                        <p:cTn id="6" dur="3000" fill="hold"/>
                                        <p:tgtEl>
                                          <p:spTgt spid="88"/>
                                        </p:tgtEl>
                                        <p:attrNameLst>
                                          <p:attrName>ppt_x</p:attrName>
                                          <p:attrName>ppt_y</p:attrName>
                                        </p:attrNameLst>
                                      </p:cBhvr>
                                      <p:rCtr x="-286" y="0"/>
                                    </p:animMotion>
                                  </p:childTnLst>
                                </p:cTn>
                              </p:par>
                              <p:par>
                                <p:cTn id="7" presetID="42" presetClass="path" presetSubtype="0" repeatCount="indefinite" accel="10000" decel="10000" autoRev="1" fill="hold" grpId="0" nodeType="withEffect">
                                  <p:stCondLst>
                                    <p:cond delay="0"/>
                                  </p:stCondLst>
                                  <p:childTnLst>
                                    <p:animMotion origin="layout" path="M 3.33333E-6 2.59259E-6 L -0.00573 2.59259E-6 " pathEditMode="relative" rAng="0" ptsTypes="AA">
                                      <p:cBhvr>
                                        <p:cTn id="8" dur="3000" fill="hold"/>
                                        <p:tgtEl>
                                          <p:spTgt spid="89"/>
                                        </p:tgtEl>
                                        <p:attrNameLst>
                                          <p:attrName>ppt_x</p:attrName>
                                          <p:attrName>ppt_y</p:attrName>
                                        </p:attrNameLst>
                                      </p:cBhvr>
                                      <p:rCtr x="-286" y="0"/>
                                    </p:animMotion>
                                  </p:childTnLst>
                                </p:cTn>
                              </p:par>
                              <p:par>
                                <p:cTn id="9" presetID="42" presetClass="path" presetSubtype="0" repeatCount="indefinite" accel="10000" decel="10000" autoRev="1" fill="hold" grpId="0" nodeType="withEffect">
                                  <p:stCondLst>
                                    <p:cond delay="0"/>
                                  </p:stCondLst>
                                  <p:childTnLst>
                                    <p:animMotion origin="layout" path="M 3.33333E-6 -1.85185E-6 L -0.00573 -1.85185E-6 " pathEditMode="relative" rAng="0" ptsTypes="AA">
                                      <p:cBhvr>
                                        <p:cTn id="10" dur="3000" fill="hold"/>
                                        <p:tgtEl>
                                          <p:spTgt spid="90"/>
                                        </p:tgtEl>
                                        <p:attrNameLst>
                                          <p:attrName>ppt_x</p:attrName>
                                          <p:attrName>ppt_y</p:attrName>
                                        </p:attrNameLst>
                                      </p:cBhvr>
                                      <p:rCtr x="-286" y="0"/>
                                    </p:animMotion>
                                  </p:childTnLst>
                                </p:cTn>
                              </p:par>
                              <p:par>
                                <p:cTn id="11" presetID="42" presetClass="path" presetSubtype="0" repeatCount="indefinite" accel="10000" decel="10000" autoRev="1" fill="hold" nodeType="withEffect">
                                  <p:stCondLst>
                                    <p:cond delay="0"/>
                                  </p:stCondLst>
                                  <p:childTnLst>
                                    <p:animMotion origin="layout" path="M 1.66667E-6 -2.59259E-6 L -0.0612 -0.01921 " pathEditMode="relative" rAng="0" ptsTypes="AA">
                                      <p:cBhvr>
                                        <p:cTn id="12" dur="30000" fill="hold"/>
                                        <p:tgtEl>
                                          <p:spTgt spid="7"/>
                                        </p:tgtEl>
                                        <p:attrNameLst>
                                          <p:attrName>ppt_x</p:attrName>
                                          <p:attrName>ppt_y</p:attrName>
                                        </p:attrNameLst>
                                      </p:cBhvr>
                                      <p:rCtr x="-306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9" grpId="0" animBg="1"/>
      <p:bldP spid="9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B3150AE1-2F6B-48C2-AB04-1FD5EA8A45A2}"/>
              </a:ext>
            </a:extLst>
          </p:cNvPr>
          <p:cNvSpPr/>
          <p:nvPr/>
        </p:nvSpPr>
        <p:spPr>
          <a:xfrm>
            <a:off x="10063968" y="0"/>
            <a:ext cx="2128032" cy="35761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Connector 34">
            <a:extLst>
              <a:ext uri="{FF2B5EF4-FFF2-40B4-BE49-F238E27FC236}">
                <a16:creationId xmlns:a16="http://schemas.microsoft.com/office/drawing/2014/main" id="{BB7C761F-B99B-45E6-BE58-16D96DCC7552}"/>
              </a:ext>
            </a:extLst>
          </p:cNvPr>
          <p:cNvCxnSpPr>
            <a:cxnSpLocks/>
          </p:cNvCxnSpPr>
          <p:nvPr/>
        </p:nvCxnSpPr>
        <p:spPr>
          <a:xfrm>
            <a:off x="863729" y="1851752"/>
            <a:ext cx="306740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0979" y="149188"/>
            <a:ext cx="6825803" cy="4547135"/>
          </a:xfrm>
          <a:prstGeom prst="rect">
            <a:avLst/>
          </a:prstGeom>
        </p:spPr>
      </p:pic>
      <p:sp>
        <p:nvSpPr>
          <p:cNvPr id="2" name="TextBox 1">
            <a:extLst>
              <a:ext uri="{FF2B5EF4-FFF2-40B4-BE49-F238E27FC236}">
                <a16:creationId xmlns:a16="http://schemas.microsoft.com/office/drawing/2014/main" id="{9CCB7133-C410-4F7D-819B-87178FA46AAD}"/>
              </a:ext>
            </a:extLst>
          </p:cNvPr>
          <p:cNvSpPr txBox="1"/>
          <p:nvPr/>
        </p:nvSpPr>
        <p:spPr>
          <a:xfrm>
            <a:off x="795906" y="1425160"/>
            <a:ext cx="4753102" cy="369332"/>
          </a:xfrm>
          <a:prstGeom prst="rect">
            <a:avLst/>
          </a:prstGeom>
          <a:noFill/>
        </p:spPr>
        <p:txBody>
          <a:bodyPr wrap="square" lIns="91440" tIns="45720" rIns="91440" bIns="45720" anchor="t">
            <a:spAutoFit/>
          </a:bodyPr>
          <a:lstStyle/>
          <a:p>
            <a:r>
              <a:rPr lang="lt-LT" dirty="0">
                <a:solidFill>
                  <a:srgbClr val="C00000"/>
                </a:solidFill>
                <a:latin typeface="+mj-lt"/>
              </a:rPr>
              <a:t>MEDIEVAL Vilnius </a:t>
            </a:r>
            <a:endParaRPr lang="en-GB" sz="2800" dirty="0">
              <a:solidFill>
                <a:srgbClr val="C00000"/>
              </a:solidFill>
              <a:latin typeface="+mj-lt"/>
            </a:endParaRPr>
          </a:p>
        </p:txBody>
      </p:sp>
      <p:sp>
        <p:nvSpPr>
          <p:cNvPr id="5" name="TextBox 4">
            <a:extLst>
              <a:ext uri="{FF2B5EF4-FFF2-40B4-BE49-F238E27FC236}">
                <a16:creationId xmlns:a16="http://schemas.microsoft.com/office/drawing/2014/main" id="{4FB9C7C2-A7D1-4E03-9600-A95FCCA99263}"/>
              </a:ext>
            </a:extLst>
          </p:cNvPr>
          <p:cNvSpPr txBox="1"/>
          <p:nvPr/>
        </p:nvSpPr>
        <p:spPr>
          <a:xfrm>
            <a:off x="795906" y="1977365"/>
            <a:ext cx="3355470" cy="1015663"/>
          </a:xfrm>
          <a:prstGeom prst="rect">
            <a:avLst/>
          </a:prstGeom>
          <a:noFill/>
        </p:spPr>
        <p:txBody>
          <a:bodyPr wrap="square">
            <a:spAutoFit/>
          </a:bodyPr>
          <a:lstStyle>
            <a:defPPr>
              <a:defRPr lang="en-US"/>
            </a:defPPr>
            <a:lvl1pPr>
              <a:defRPr sz="1400"/>
            </a:lvl1pPr>
          </a:lstStyle>
          <a:p>
            <a:r>
              <a:rPr lang="en-GB" sz="1200" dirty="0"/>
              <a:t>Vilnius Old Town </a:t>
            </a:r>
            <a:r>
              <a:rPr lang="en-US" sz="1200" dirty="0"/>
              <a:t>with charming examples of the Gothic, Renaissance, Baroque and Classical style </a:t>
            </a:r>
            <a:r>
              <a:rPr lang="en-GB" sz="1200" dirty="0"/>
              <a:t>is among the largest in Eastern and Central Europe included on the </a:t>
            </a:r>
            <a:r>
              <a:rPr lang="en-GB" sz="1200" b="1" dirty="0"/>
              <a:t>UNESCO World heritage list</a:t>
            </a:r>
            <a:endParaRPr lang="en-GB" sz="1200" dirty="0"/>
          </a:p>
        </p:txBody>
      </p:sp>
      <p:sp>
        <p:nvSpPr>
          <p:cNvPr id="7" name="Rectangle 6">
            <a:hlinkClick r:id="rId4"/>
            <a:extLst>
              <a:ext uri="{FF2B5EF4-FFF2-40B4-BE49-F238E27FC236}">
                <a16:creationId xmlns:a16="http://schemas.microsoft.com/office/drawing/2014/main" id="{FA5D06B4-7E42-4E7D-9181-4B9D8D963BF2}"/>
              </a:ext>
            </a:extLst>
          </p:cNvPr>
          <p:cNvSpPr/>
          <p:nvPr/>
        </p:nvSpPr>
        <p:spPr>
          <a:xfrm>
            <a:off x="10063968" y="6427326"/>
            <a:ext cx="1327106" cy="246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BF673EB-798B-4129-B112-05B7ED4A7CE6}"/>
              </a:ext>
            </a:extLst>
          </p:cNvPr>
          <p:cNvSpPr/>
          <p:nvPr/>
        </p:nvSpPr>
        <p:spPr>
          <a:xfrm>
            <a:off x="5756150" y="4696323"/>
            <a:ext cx="2376156" cy="2161677"/>
          </a:xfrm>
          <a:prstGeom prst="rect">
            <a:avLst/>
          </a:prstGeom>
          <a:solidFill>
            <a:srgbClr val="FBF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7" name="TextBox 16">
            <a:hlinkClick r:id="rId5"/>
            <a:extLst>
              <a:ext uri="{FF2B5EF4-FFF2-40B4-BE49-F238E27FC236}">
                <a16:creationId xmlns:a16="http://schemas.microsoft.com/office/drawing/2014/main" id="{35ACFDCE-ED6D-4B82-A6AD-33DD301CB248}"/>
              </a:ext>
            </a:extLst>
          </p:cNvPr>
          <p:cNvSpPr txBox="1"/>
          <p:nvPr/>
        </p:nvSpPr>
        <p:spPr>
          <a:xfrm>
            <a:off x="9502388" y="6535045"/>
            <a:ext cx="2532209" cy="276999"/>
          </a:xfrm>
          <a:prstGeom prst="rect">
            <a:avLst/>
          </a:prstGeom>
          <a:noFill/>
        </p:spPr>
        <p:txBody>
          <a:bodyPr wrap="square" anchor="ctr">
            <a:spAutoFit/>
          </a:bodyPr>
          <a:lstStyle/>
          <a:p>
            <a:pPr marR="0" algn="r" rtl="0"/>
            <a:r>
              <a:rPr lang="en-US" baseline="30000" dirty="0">
                <a:solidFill>
                  <a:srgbClr val="C00000"/>
                </a:solidFill>
                <a:latin typeface="DM Sans" pitchFamily="2" charset="0"/>
              </a:rPr>
              <a:t>www.</a:t>
            </a:r>
            <a:r>
              <a:rPr lang="lt-LT" baseline="30000" dirty="0">
                <a:solidFill>
                  <a:srgbClr val="C00000"/>
                </a:solidFill>
                <a:latin typeface="DM Sans" pitchFamily="2" charset="0"/>
              </a:rPr>
              <a:t>go</a:t>
            </a:r>
            <a:r>
              <a:rPr lang="en-GB" sz="1800" b="0" i="0" u="none" strike="noStrike" baseline="30000" dirty="0">
                <a:solidFill>
                  <a:srgbClr val="C00000"/>
                </a:solidFill>
                <a:latin typeface="DM Sans" pitchFamily="2" charset="0"/>
              </a:rPr>
              <a:t>vi</a:t>
            </a:r>
            <a:r>
              <a:rPr lang="lt-LT" sz="1800" b="0" i="0" u="none" strike="noStrike" baseline="30000" dirty="0">
                <a:solidFill>
                  <a:srgbClr val="C00000"/>
                </a:solidFill>
                <a:latin typeface="DM Sans" pitchFamily="2" charset="0"/>
              </a:rPr>
              <a:t>lnius</a:t>
            </a:r>
            <a:r>
              <a:rPr lang="en-GB" sz="1800" b="0" i="0" u="none" strike="noStrike" baseline="30000" dirty="0">
                <a:solidFill>
                  <a:srgbClr val="C00000"/>
                </a:solidFill>
                <a:latin typeface="DM Sans" pitchFamily="2" charset="0"/>
              </a:rPr>
              <a:t>.</a:t>
            </a:r>
            <a:r>
              <a:rPr lang="en-GB" sz="1800" b="0" i="0" u="none" strike="noStrike" baseline="30000" dirty="0" err="1">
                <a:solidFill>
                  <a:srgbClr val="C00000"/>
                </a:solidFill>
                <a:latin typeface="DM Sans" pitchFamily="2" charset="0"/>
              </a:rPr>
              <a:t>lt</a:t>
            </a:r>
            <a:endParaRPr lang="en-GB" sz="1800" b="0" i="0" u="none" strike="noStrike" baseline="30000" dirty="0">
              <a:solidFill>
                <a:srgbClr val="C00000"/>
              </a:solidFill>
              <a:latin typeface="DM Sans" pitchFamily="2" charset="0"/>
            </a:endParaRPr>
          </a:p>
        </p:txBody>
      </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26843"/>
          <a:stretch/>
        </p:blipFill>
        <p:spPr>
          <a:xfrm>
            <a:off x="5995379" y="4913622"/>
            <a:ext cx="1931662" cy="1759923"/>
          </a:xfrm>
          <a:prstGeom prst="rect">
            <a:avLst/>
          </a:prstGeom>
        </p:spPr>
      </p:pic>
      <p:sp>
        <p:nvSpPr>
          <p:cNvPr id="14" name="Rectangle 13">
            <a:extLst>
              <a:ext uri="{FF2B5EF4-FFF2-40B4-BE49-F238E27FC236}">
                <a16:creationId xmlns:a16="http://schemas.microsoft.com/office/drawing/2014/main" id="{526A96ED-121B-4CA9-853B-CB01ED858170}"/>
              </a:ext>
            </a:extLst>
          </p:cNvPr>
          <p:cNvSpPr/>
          <p:nvPr/>
        </p:nvSpPr>
        <p:spPr>
          <a:xfrm>
            <a:off x="0" y="653481"/>
            <a:ext cx="716280" cy="23193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861AB6DE-283A-42B9-862E-4D0272D1545A}"/>
              </a:ext>
            </a:extLst>
          </p:cNvPr>
          <p:cNvSpPr txBox="1"/>
          <p:nvPr/>
        </p:nvSpPr>
        <p:spPr>
          <a:xfrm>
            <a:off x="795906" y="504425"/>
            <a:ext cx="5379720" cy="584775"/>
          </a:xfrm>
          <a:prstGeom prst="rect">
            <a:avLst/>
          </a:prstGeom>
          <a:noFill/>
        </p:spPr>
        <p:txBody>
          <a:bodyPr wrap="square" rtlCol="0">
            <a:spAutoFit/>
          </a:bodyPr>
          <a:lstStyle/>
          <a:p>
            <a:r>
              <a:rPr lang="en-GB" sz="3200" dirty="0">
                <a:solidFill>
                  <a:srgbClr val="484656"/>
                </a:solidFill>
                <a:latin typeface="+mj-lt"/>
              </a:rPr>
              <a:t>Destination Vilnius</a:t>
            </a:r>
          </a:p>
        </p:txBody>
      </p:sp>
      <p:sp>
        <p:nvSpPr>
          <p:cNvPr id="18" name="Rectangle 17">
            <a:extLst>
              <a:ext uri="{FF2B5EF4-FFF2-40B4-BE49-F238E27FC236}">
                <a16:creationId xmlns:a16="http://schemas.microsoft.com/office/drawing/2014/main" id="{4FC49B03-FCB7-4765-A78C-5F413A7E7354}"/>
              </a:ext>
            </a:extLst>
          </p:cNvPr>
          <p:cNvSpPr/>
          <p:nvPr/>
        </p:nvSpPr>
        <p:spPr>
          <a:xfrm>
            <a:off x="2727569" y="3314944"/>
            <a:ext cx="3267809" cy="2670601"/>
          </a:xfrm>
          <a:prstGeom prst="rect">
            <a:avLst/>
          </a:prstGeom>
          <a:solidFill>
            <a:srgbClr val="FBF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l="20743" t="2307" r="10710" b="1772"/>
          <a:stretch/>
        </p:blipFill>
        <p:spPr>
          <a:xfrm>
            <a:off x="2978102" y="3518533"/>
            <a:ext cx="2798937" cy="2611184"/>
          </a:xfrm>
          <a:prstGeom prst="rect">
            <a:avLst/>
          </a:prstGeom>
        </p:spPr>
      </p:pic>
    </p:spTree>
    <p:extLst>
      <p:ext uri="{BB962C8B-B14F-4D97-AF65-F5344CB8AC3E}">
        <p14:creationId xmlns:p14="http://schemas.microsoft.com/office/powerpoint/2010/main" val="3355707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7565" t="20467" r="1499" b="26059"/>
          <a:stretch/>
        </p:blipFill>
        <p:spPr>
          <a:xfrm>
            <a:off x="5106328" y="4483664"/>
            <a:ext cx="4992808" cy="2199169"/>
          </a:xfrm>
          <a:prstGeom prst="rect">
            <a:avLst/>
          </a:prstGeom>
        </p:spPr>
      </p:pic>
      <p:sp>
        <p:nvSpPr>
          <p:cNvPr id="37" name="Rectangle 36">
            <a:extLst>
              <a:ext uri="{FF2B5EF4-FFF2-40B4-BE49-F238E27FC236}">
                <a16:creationId xmlns:a16="http://schemas.microsoft.com/office/drawing/2014/main" id="{B3150AE1-2F6B-48C2-AB04-1FD5EA8A45A2}"/>
              </a:ext>
            </a:extLst>
          </p:cNvPr>
          <p:cNvSpPr/>
          <p:nvPr/>
        </p:nvSpPr>
        <p:spPr>
          <a:xfrm>
            <a:off x="9753604" y="0"/>
            <a:ext cx="2438396" cy="3429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9CCB7133-C410-4F7D-819B-87178FA46AAD}"/>
              </a:ext>
            </a:extLst>
          </p:cNvPr>
          <p:cNvSpPr txBox="1"/>
          <p:nvPr/>
        </p:nvSpPr>
        <p:spPr>
          <a:xfrm>
            <a:off x="795906" y="1420084"/>
            <a:ext cx="2681940" cy="369332"/>
          </a:xfrm>
          <a:prstGeom prst="rect">
            <a:avLst/>
          </a:prstGeom>
          <a:noFill/>
        </p:spPr>
        <p:txBody>
          <a:bodyPr wrap="square">
            <a:spAutoFit/>
          </a:bodyPr>
          <a:lstStyle/>
          <a:p>
            <a:pPr marR="0" rtl="0"/>
            <a:r>
              <a:rPr lang="lt-LT" dirty="0">
                <a:solidFill>
                  <a:srgbClr val="C00000"/>
                </a:solidFill>
                <a:latin typeface="+mj-lt"/>
              </a:rPr>
              <a:t>GREEN Vilnius</a:t>
            </a:r>
            <a:endParaRPr lang="en-GB" sz="2800" dirty="0">
              <a:solidFill>
                <a:srgbClr val="C00000"/>
              </a:solidFill>
              <a:latin typeface="+mj-lt"/>
            </a:endParaRPr>
          </a:p>
        </p:txBody>
      </p:sp>
      <p:sp>
        <p:nvSpPr>
          <p:cNvPr id="5" name="TextBox 4">
            <a:extLst>
              <a:ext uri="{FF2B5EF4-FFF2-40B4-BE49-F238E27FC236}">
                <a16:creationId xmlns:a16="http://schemas.microsoft.com/office/drawing/2014/main" id="{4FB9C7C2-A7D1-4E03-9600-A95FCCA99263}"/>
              </a:ext>
            </a:extLst>
          </p:cNvPr>
          <p:cNvSpPr txBox="1"/>
          <p:nvPr/>
        </p:nvSpPr>
        <p:spPr>
          <a:xfrm>
            <a:off x="795906" y="2045213"/>
            <a:ext cx="2395350" cy="2677656"/>
          </a:xfrm>
          <a:prstGeom prst="rect">
            <a:avLst/>
          </a:prstGeom>
          <a:noFill/>
        </p:spPr>
        <p:txBody>
          <a:bodyPr wrap="square">
            <a:spAutoFit/>
          </a:bodyPr>
          <a:lstStyle/>
          <a:p>
            <a:r>
              <a:rPr lang="en-GB" sz="1200" dirty="0"/>
              <a:t>You’ll find more </a:t>
            </a:r>
            <a:r>
              <a:rPr lang="en-GB" sz="1200" b="1" dirty="0"/>
              <a:t>shades of green</a:t>
            </a:r>
            <a:r>
              <a:rPr lang="en-GB" sz="1200" dirty="0"/>
              <a:t> than shades of grey because Vilnius feels like it’s part of a huge green forest</a:t>
            </a:r>
            <a:endParaRPr lang="lt-LT" sz="1200" dirty="0"/>
          </a:p>
          <a:p>
            <a:endParaRPr lang="lt-LT" sz="1400" dirty="0"/>
          </a:p>
          <a:p>
            <a:endParaRPr lang="lt-LT" sz="1400" dirty="0"/>
          </a:p>
          <a:p>
            <a:r>
              <a:rPr lang="en-US" sz="1600" b="1" dirty="0">
                <a:solidFill>
                  <a:srgbClr val="C00000"/>
                </a:solidFill>
              </a:rPr>
              <a:t>46% green space</a:t>
            </a:r>
          </a:p>
          <a:p>
            <a:endParaRPr lang="en-US" sz="1400" dirty="0"/>
          </a:p>
          <a:p>
            <a:r>
              <a:rPr lang="en-GB" sz="1200" dirty="0"/>
              <a:t>Nearly </a:t>
            </a:r>
            <a:r>
              <a:rPr lang="en-GB" sz="1200" b="1" dirty="0"/>
              <a:t>half of Vilnius</a:t>
            </a:r>
            <a:r>
              <a:rPr lang="en-GB" sz="1200" dirty="0"/>
              <a:t> is made up of </a:t>
            </a:r>
            <a:r>
              <a:rPr lang="en-GB" sz="1200" b="1" dirty="0"/>
              <a:t>green space</a:t>
            </a:r>
            <a:r>
              <a:rPr lang="en-GB" sz="1200" dirty="0"/>
              <a:t>: 3 times more than Amsterdam, Berlin and Warsaw</a:t>
            </a:r>
            <a:endParaRPr lang="en-US" sz="1200" dirty="0"/>
          </a:p>
          <a:p>
            <a:endParaRPr lang="en-GB" sz="1400" dirty="0">
              <a:solidFill>
                <a:srgbClr val="484656"/>
              </a:solidFill>
            </a:endParaRPr>
          </a:p>
        </p:txBody>
      </p:sp>
      <p:sp>
        <p:nvSpPr>
          <p:cNvPr id="14" name="Rectangle 13">
            <a:hlinkClick r:id="rId3"/>
            <a:extLst>
              <a:ext uri="{FF2B5EF4-FFF2-40B4-BE49-F238E27FC236}">
                <a16:creationId xmlns:a16="http://schemas.microsoft.com/office/drawing/2014/main" id="{FA5D06B4-7E42-4E7D-9181-4B9D8D963BF2}"/>
              </a:ext>
            </a:extLst>
          </p:cNvPr>
          <p:cNvSpPr/>
          <p:nvPr/>
        </p:nvSpPr>
        <p:spPr>
          <a:xfrm>
            <a:off x="10063968" y="6427326"/>
            <a:ext cx="1327106" cy="246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lumMod val="75000"/>
                </a:schemeClr>
              </a:solidFill>
            </a:endParaRPr>
          </a:p>
        </p:txBody>
      </p:sp>
      <p:sp>
        <p:nvSpPr>
          <p:cNvPr id="15" name="Rectangle 14">
            <a:hlinkClick r:id="rId3"/>
            <a:extLst>
              <a:ext uri="{FF2B5EF4-FFF2-40B4-BE49-F238E27FC236}">
                <a16:creationId xmlns:a16="http://schemas.microsoft.com/office/drawing/2014/main" id="{FA5D06B4-7E42-4E7D-9181-4B9D8D963BF2}"/>
              </a:ext>
            </a:extLst>
          </p:cNvPr>
          <p:cNvSpPr/>
          <p:nvPr/>
        </p:nvSpPr>
        <p:spPr>
          <a:xfrm>
            <a:off x="10216368" y="6579726"/>
            <a:ext cx="1327106" cy="246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5711" y="160247"/>
            <a:ext cx="5993256" cy="4162364"/>
          </a:xfrm>
          <a:prstGeom prst="rect">
            <a:avLst/>
          </a:prstGeom>
        </p:spPr>
      </p:pic>
      <p:sp>
        <p:nvSpPr>
          <p:cNvPr id="18" name="Rectangle 17">
            <a:extLst>
              <a:ext uri="{FF2B5EF4-FFF2-40B4-BE49-F238E27FC236}">
                <a16:creationId xmlns:a16="http://schemas.microsoft.com/office/drawing/2014/main" id="{A9E4868E-5644-426B-9A18-B9E7D2E8A704}"/>
              </a:ext>
            </a:extLst>
          </p:cNvPr>
          <p:cNvSpPr/>
          <p:nvPr/>
        </p:nvSpPr>
        <p:spPr>
          <a:xfrm>
            <a:off x="3602945" y="2405596"/>
            <a:ext cx="2438396" cy="2670601"/>
          </a:xfrm>
          <a:prstGeom prst="rect">
            <a:avLst/>
          </a:prstGeom>
          <a:solidFill>
            <a:srgbClr val="FBF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25162" r="21882"/>
          <a:stretch/>
        </p:blipFill>
        <p:spPr>
          <a:xfrm>
            <a:off x="3881401" y="2314826"/>
            <a:ext cx="2002537" cy="2617998"/>
          </a:xfrm>
          <a:prstGeom prst="rect">
            <a:avLst/>
          </a:prstGeom>
        </p:spPr>
      </p:pic>
      <p:sp>
        <p:nvSpPr>
          <p:cNvPr id="19" name="TextBox 18">
            <a:hlinkClick r:id="rId6"/>
            <a:extLst>
              <a:ext uri="{FF2B5EF4-FFF2-40B4-BE49-F238E27FC236}">
                <a16:creationId xmlns:a16="http://schemas.microsoft.com/office/drawing/2014/main" id="{F0E9B0CD-94BA-4F4E-AE0C-15BDDDE03354}"/>
              </a:ext>
            </a:extLst>
          </p:cNvPr>
          <p:cNvSpPr txBox="1"/>
          <p:nvPr/>
        </p:nvSpPr>
        <p:spPr>
          <a:xfrm>
            <a:off x="9502388" y="6535045"/>
            <a:ext cx="2532209" cy="276999"/>
          </a:xfrm>
          <a:prstGeom prst="rect">
            <a:avLst/>
          </a:prstGeom>
          <a:noFill/>
        </p:spPr>
        <p:txBody>
          <a:bodyPr wrap="square" anchor="ctr">
            <a:spAutoFit/>
          </a:bodyPr>
          <a:lstStyle/>
          <a:p>
            <a:pPr marR="0" algn="r" rtl="0"/>
            <a:r>
              <a:rPr lang="en-US" baseline="30000" dirty="0">
                <a:solidFill>
                  <a:srgbClr val="C00000"/>
                </a:solidFill>
                <a:latin typeface="DM Sans" pitchFamily="2" charset="0"/>
              </a:rPr>
              <a:t>www.</a:t>
            </a:r>
            <a:r>
              <a:rPr lang="lt-LT" baseline="30000" dirty="0">
                <a:solidFill>
                  <a:srgbClr val="C00000"/>
                </a:solidFill>
                <a:latin typeface="DM Sans" pitchFamily="2" charset="0"/>
              </a:rPr>
              <a:t>go</a:t>
            </a:r>
            <a:r>
              <a:rPr lang="en-GB" sz="1800" b="0" i="0" u="none" strike="noStrike" baseline="30000" dirty="0">
                <a:solidFill>
                  <a:srgbClr val="C00000"/>
                </a:solidFill>
                <a:latin typeface="DM Sans" pitchFamily="2" charset="0"/>
              </a:rPr>
              <a:t>vi</a:t>
            </a:r>
            <a:r>
              <a:rPr lang="lt-LT" sz="1800" b="0" i="0" u="none" strike="noStrike" baseline="30000" dirty="0">
                <a:solidFill>
                  <a:srgbClr val="C00000"/>
                </a:solidFill>
                <a:latin typeface="DM Sans" pitchFamily="2" charset="0"/>
              </a:rPr>
              <a:t>lnius</a:t>
            </a:r>
            <a:r>
              <a:rPr lang="en-GB" sz="1800" b="0" i="0" u="none" strike="noStrike" baseline="30000" dirty="0">
                <a:solidFill>
                  <a:srgbClr val="C00000"/>
                </a:solidFill>
                <a:latin typeface="DM Sans" pitchFamily="2" charset="0"/>
              </a:rPr>
              <a:t>.</a:t>
            </a:r>
            <a:r>
              <a:rPr lang="en-GB" sz="1800" b="0" i="0" u="none" strike="noStrike" baseline="30000" dirty="0" err="1">
                <a:solidFill>
                  <a:srgbClr val="C00000"/>
                </a:solidFill>
                <a:latin typeface="DM Sans" pitchFamily="2" charset="0"/>
              </a:rPr>
              <a:t>lt</a:t>
            </a:r>
            <a:endParaRPr lang="en-GB" sz="1800" b="0" i="0" u="none" strike="noStrike" baseline="30000" dirty="0">
              <a:solidFill>
                <a:srgbClr val="C00000"/>
              </a:solidFill>
              <a:latin typeface="DM Sans" pitchFamily="2" charset="0"/>
            </a:endParaRPr>
          </a:p>
        </p:txBody>
      </p:sp>
      <p:sp>
        <p:nvSpPr>
          <p:cNvPr id="20" name="Rectangle 19">
            <a:extLst>
              <a:ext uri="{FF2B5EF4-FFF2-40B4-BE49-F238E27FC236}">
                <a16:creationId xmlns:a16="http://schemas.microsoft.com/office/drawing/2014/main" id="{67A44DE6-F9BA-481F-BF50-79515B7D1E37}"/>
              </a:ext>
            </a:extLst>
          </p:cNvPr>
          <p:cNvSpPr/>
          <p:nvPr/>
        </p:nvSpPr>
        <p:spPr>
          <a:xfrm>
            <a:off x="0" y="653481"/>
            <a:ext cx="716280" cy="23193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505FB11D-B504-4CE4-9716-880ADA85567B}"/>
              </a:ext>
            </a:extLst>
          </p:cNvPr>
          <p:cNvSpPr txBox="1"/>
          <p:nvPr/>
        </p:nvSpPr>
        <p:spPr>
          <a:xfrm>
            <a:off x="795906" y="504425"/>
            <a:ext cx="5379720" cy="584775"/>
          </a:xfrm>
          <a:prstGeom prst="rect">
            <a:avLst/>
          </a:prstGeom>
          <a:noFill/>
        </p:spPr>
        <p:txBody>
          <a:bodyPr wrap="square" rtlCol="0">
            <a:spAutoFit/>
          </a:bodyPr>
          <a:lstStyle/>
          <a:p>
            <a:r>
              <a:rPr lang="en-GB" sz="3200" dirty="0">
                <a:solidFill>
                  <a:srgbClr val="484656"/>
                </a:solidFill>
                <a:latin typeface="+mj-lt"/>
              </a:rPr>
              <a:t>Destination Vilnius</a:t>
            </a:r>
          </a:p>
        </p:txBody>
      </p:sp>
      <p:cxnSp>
        <p:nvCxnSpPr>
          <p:cNvPr id="22" name="Straight Connector 21">
            <a:extLst>
              <a:ext uri="{FF2B5EF4-FFF2-40B4-BE49-F238E27FC236}">
                <a16:creationId xmlns:a16="http://schemas.microsoft.com/office/drawing/2014/main" id="{B6F95023-62AB-4F89-94EA-F2D4FAB292B6}"/>
              </a:ext>
            </a:extLst>
          </p:cNvPr>
          <p:cNvCxnSpPr>
            <a:cxnSpLocks/>
          </p:cNvCxnSpPr>
          <p:nvPr/>
        </p:nvCxnSpPr>
        <p:spPr>
          <a:xfrm>
            <a:off x="863729" y="1851752"/>
            <a:ext cx="2327527"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22747C3-34D4-456E-BC76-D616430B2D2C}"/>
              </a:ext>
            </a:extLst>
          </p:cNvPr>
          <p:cNvCxnSpPr>
            <a:cxnSpLocks/>
          </p:cNvCxnSpPr>
          <p:nvPr/>
        </p:nvCxnSpPr>
        <p:spPr>
          <a:xfrm>
            <a:off x="863729" y="3610213"/>
            <a:ext cx="2327527"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743F07-E6BA-4978-B688-7E35686AE81B}"/>
              </a:ext>
            </a:extLst>
          </p:cNvPr>
          <p:cNvCxnSpPr>
            <a:cxnSpLocks/>
          </p:cNvCxnSpPr>
          <p:nvPr/>
        </p:nvCxnSpPr>
        <p:spPr>
          <a:xfrm>
            <a:off x="863729" y="1851752"/>
            <a:ext cx="230872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9673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B3150AE1-2F6B-48C2-AB04-1FD5EA8A45A2}"/>
              </a:ext>
            </a:extLst>
          </p:cNvPr>
          <p:cNvSpPr/>
          <p:nvPr/>
        </p:nvSpPr>
        <p:spPr>
          <a:xfrm>
            <a:off x="9917722" y="1"/>
            <a:ext cx="2274277" cy="297766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3534" b="22713"/>
          <a:stretch/>
        </p:blipFill>
        <p:spPr>
          <a:xfrm>
            <a:off x="5228493" y="4305600"/>
            <a:ext cx="4835476" cy="2369316"/>
          </a:xfrm>
          <a:prstGeom prst="rect">
            <a:avLst/>
          </a:prstGeom>
        </p:spPr>
      </p:pic>
      <p:sp>
        <p:nvSpPr>
          <p:cNvPr id="2" name="TextBox 1">
            <a:extLst>
              <a:ext uri="{FF2B5EF4-FFF2-40B4-BE49-F238E27FC236}">
                <a16:creationId xmlns:a16="http://schemas.microsoft.com/office/drawing/2014/main" id="{9CCB7133-C410-4F7D-819B-87178FA46AAD}"/>
              </a:ext>
            </a:extLst>
          </p:cNvPr>
          <p:cNvSpPr txBox="1"/>
          <p:nvPr/>
        </p:nvSpPr>
        <p:spPr>
          <a:xfrm>
            <a:off x="795906" y="1426078"/>
            <a:ext cx="4753102" cy="369332"/>
          </a:xfrm>
          <a:prstGeom prst="rect">
            <a:avLst/>
          </a:prstGeom>
          <a:noFill/>
        </p:spPr>
        <p:txBody>
          <a:bodyPr wrap="square">
            <a:spAutoFit/>
          </a:bodyPr>
          <a:lstStyle/>
          <a:p>
            <a:pPr marR="0" rtl="0"/>
            <a:r>
              <a:rPr lang="en-US" dirty="0">
                <a:solidFill>
                  <a:srgbClr val="C00000"/>
                </a:solidFill>
                <a:latin typeface="+mj-lt"/>
              </a:rPr>
              <a:t>COMPACT</a:t>
            </a:r>
            <a:r>
              <a:rPr lang="lt-LT" dirty="0">
                <a:solidFill>
                  <a:srgbClr val="C00000"/>
                </a:solidFill>
                <a:latin typeface="+mj-lt"/>
              </a:rPr>
              <a:t> Vilnius</a:t>
            </a:r>
            <a:endParaRPr lang="en-GB" sz="2800" dirty="0">
              <a:solidFill>
                <a:srgbClr val="C00000"/>
              </a:solidFill>
              <a:latin typeface="+mj-lt"/>
            </a:endParaRPr>
          </a:p>
        </p:txBody>
      </p:sp>
      <p:sp>
        <p:nvSpPr>
          <p:cNvPr id="5" name="TextBox 4">
            <a:extLst>
              <a:ext uri="{FF2B5EF4-FFF2-40B4-BE49-F238E27FC236}">
                <a16:creationId xmlns:a16="http://schemas.microsoft.com/office/drawing/2014/main" id="{4FB9C7C2-A7D1-4E03-9600-A95FCCA99263}"/>
              </a:ext>
            </a:extLst>
          </p:cNvPr>
          <p:cNvSpPr txBox="1"/>
          <p:nvPr/>
        </p:nvSpPr>
        <p:spPr>
          <a:xfrm>
            <a:off x="795905" y="2090172"/>
            <a:ext cx="2674125" cy="1754326"/>
          </a:xfrm>
          <a:prstGeom prst="rect">
            <a:avLst/>
          </a:prstGeom>
          <a:noFill/>
        </p:spPr>
        <p:txBody>
          <a:bodyPr wrap="square">
            <a:spAutoFit/>
          </a:bodyPr>
          <a:lstStyle/>
          <a:p>
            <a:r>
              <a:rPr lang="en-GB" sz="1200" dirty="0"/>
              <a:t>Vilnius is a </a:t>
            </a:r>
            <a:r>
              <a:rPr lang="en-GB" sz="1200" b="1" dirty="0"/>
              <a:t>compact</a:t>
            </a:r>
            <a:r>
              <a:rPr lang="en-GB" sz="1200" dirty="0"/>
              <a:t>, </a:t>
            </a:r>
            <a:r>
              <a:rPr lang="en-GB" sz="1200" b="1" dirty="0"/>
              <a:t>pedestrian-friendly</a:t>
            </a:r>
            <a:r>
              <a:rPr lang="en-GB" sz="1200" dirty="0"/>
              <a:t> city and getting to the main hotels, venues, restaurants and city sights is just a matter of walking for a few minutes.</a:t>
            </a:r>
          </a:p>
          <a:p>
            <a:endParaRPr lang="en-GB" sz="1200" dirty="0"/>
          </a:p>
          <a:p>
            <a:r>
              <a:rPr lang="en-US" sz="1200" dirty="0"/>
              <a:t>Vilnius is among </a:t>
            </a:r>
            <a:r>
              <a:rPr lang="en-US" sz="1200" b="1" dirty="0"/>
              <a:t>top 5 EU capitals for short commuting </a:t>
            </a:r>
            <a:r>
              <a:rPr lang="en-US" sz="1200" dirty="0"/>
              <a:t>(23 min)</a:t>
            </a:r>
          </a:p>
          <a:p>
            <a:endParaRPr lang="lt-LT" sz="1200" dirty="0"/>
          </a:p>
        </p:txBody>
      </p:sp>
      <p:sp>
        <p:nvSpPr>
          <p:cNvPr id="14" name="Rectangle 13">
            <a:hlinkClick r:id="rId3"/>
            <a:extLst>
              <a:ext uri="{FF2B5EF4-FFF2-40B4-BE49-F238E27FC236}">
                <a16:creationId xmlns:a16="http://schemas.microsoft.com/office/drawing/2014/main" id="{FA5D06B4-7E42-4E7D-9181-4B9D8D963BF2}"/>
              </a:ext>
            </a:extLst>
          </p:cNvPr>
          <p:cNvSpPr/>
          <p:nvPr/>
        </p:nvSpPr>
        <p:spPr>
          <a:xfrm>
            <a:off x="10063968" y="6427326"/>
            <a:ext cx="1327106" cy="246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hlinkClick r:id="rId3"/>
            <a:extLst>
              <a:ext uri="{FF2B5EF4-FFF2-40B4-BE49-F238E27FC236}">
                <a16:creationId xmlns:a16="http://schemas.microsoft.com/office/drawing/2014/main" id="{FA5D06B4-7E42-4E7D-9181-4B9D8D963BF2}"/>
              </a:ext>
            </a:extLst>
          </p:cNvPr>
          <p:cNvSpPr/>
          <p:nvPr/>
        </p:nvSpPr>
        <p:spPr>
          <a:xfrm>
            <a:off x="10216368" y="6579726"/>
            <a:ext cx="1327106" cy="246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8334"/>
          <a:stretch/>
        </p:blipFill>
        <p:spPr>
          <a:xfrm>
            <a:off x="6569576" y="153194"/>
            <a:ext cx="5457205" cy="3968931"/>
          </a:xfrm>
          <a:prstGeom prst="rect">
            <a:avLst/>
          </a:prstGeom>
        </p:spPr>
      </p:pic>
      <p:cxnSp>
        <p:nvCxnSpPr>
          <p:cNvPr id="17" name="Straight Connector 16">
            <a:extLst>
              <a:ext uri="{FF2B5EF4-FFF2-40B4-BE49-F238E27FC236}">
                <a16:creationId xmlns:a16="http://schemas.microsoft.com/office/drawing/2014/main" id="{F47957E2-4ACC-40A2-84E1-2D3C0EED40AA}"/>
              </a:ext>
            </a:extLst>
          </p:cNvPr>
          <p:cNvCxnSpPr>
            <a:cxnSpLocks/>
          </p:cNvCxnSpPr>
          <p:nvPr/>
        </p:nvCxnSpPr>
        <p:spPr>
          <a:xfrm>
            <a:off x="863729" y="1851752"/>
            <a:ext cx="468527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8A0B1BF-0932-45FA-8D53-B8AD8BF9EEE4}"/>
              </a:ext>
            </a:extLst>
          </p:cNvPr>
          <p:cNvSpPr txBox="1"/>
          <p:nvPr/>
        </p:nvSpPr>
        <p:spPr>
          <a:xfrm>
            <a:off x="795906" y="484670"/>
            <a:ext cx="5379720" cy="584775"/>
          </a:xfrm>
          <a:prstGeom prst="rect">
            <a:avLst/>
          </a:prstGeom>
          <a:noFill/>
        </p:spPr>
        <p:txBody>
          <a:bodyPr wrap="square" rtlCol="0">
            <a:spAutoFit/>
          </a:bodyPr>
          <a:lstStyle/>
          <a:p>
            <a:r>
              <a:rPr lang="en-GB" sz="3200" dirty="0">
                <a:solidFill>
                  <a:srgbClr val="484656"/>
                </a:solidFill>
                <a:latin typeface="+mj-lt"/>
              </a:rPr>
              <a:t>Destination Vilnius</a:t>
            </a:r>
          </a:p>
        </p:txBody>
      </p:sp>
      <p:sp>
        <p:nvSpPr>
          <p:cNvPr id="18" name="TextBox 17">
            <a:hlinkClick r:id="rId5"/>
            <a:extLst>
              <a:ext uri="{FF2B5EF4-FFF2-40B4-BE49-F238E27FC236}">
                <a16:creationId xmlns:a16="http://schemas.microsoft.com/office/drawing/2014/main" id="{09C4B4FB-3B90-4CC1-9550-E6F5B9852343}"/>
              </a:ext>
            </a:extLst>
          </p:cNvPr>
          <p:cNvSpPr txBox="1"/>
          <p:nvPr/>
        </p:nvSpPr>
        <p:spPr>
          <a:xfrm>
            <a:off x="9502388" y="6535045"/>
            <a:ext cx="2532209" cy="276999"/>
          </a:xfrm>
          <a:prstGeom prst="rect">
            <a:avLst/>
          </a:prstGeom>
          <a:noFill/>
        </p:spPr>
        <p:txBody>
          <a:bodyPr wrap="square" anchor="ctr">
            <a:spAutoFit/>
          </a:bodyPr>
          <a:lstStyle/>
          <a:p>
            <a:pPr marR="0" algn="r" rtl="0"/>
            <a:r>
              <a:rPr lang="en-US" baseline="30000" dirty="0">
                <a:solidFill>
                  <a:srgbClr val="C00000"/>
                </a:solidFill>
                <a:latin typeface="DM Sans" pitchFamily="2" charset="0"/>
              </a:rPr>
              <a:t>www.</a:t>
            </a:r>
            <a:r>
              <a:rPr lang="lt-LT" baseline="30000" dirty="0">
                <a:solidFill>
                  <a:srgbClr val="C00000"/>
                </a:solidFill>
                <a:latin typeface="DM Sans" pitchFamily="2" charset="0"/>
              </a:rPr>
              <a:t>go</a:t>
            </a:r>
            <a:r>
              <a:rPr lang="en-GB" sz="1800" b="0" i="0" u="none" strike="noStrike" baseline="30000" dirty="0">
                <a:solidFill>
                  <a:srgbClr val="C00000"/>
                </a:solidFill>
                <a:latin typeface="DM Sans" pitchFamily="2" charset="0"/>
              </a:rPr>
              <a:t>vi</a:t>
            </a:r>
            <a:r>
              <a:rPr lang="lt-LT" sz="1800" b="0" i="0" u="none" strike="noStrike" baseline="30000" dirty="0">
                <a:solidFill>
                  <a:srgbClr val="C00000"/>
                </a:solidFill>
                <a:latin typeface="DM Sans" pitchFamily="2" charset="0"/>
              </a:rPr>
              <a:t>lnius</a:t>
            </a:r>
            <a:r>
              <a:rPr lang="en-GB" sz="1800" b="0" i="0" u="none" strike="noStrike" baseline="30000" dirty="0">
                <a:solidFill>
                  <a:srgbClr val="C00000"/>
                </a:solidFill>
                <a:latin typeface="DM Sans" pitchFamily="2" charset="0"/>
              </a:rPr>
              <a:t>.</a:t>
            </a:r>
            <a:r>
              <a:rPr lang="en-GB" sz="1800" b="0" i="0" u="none" strike="noStrike" baseline="30000" dirty="0" err="1">
                <a:solidFill>
                  <a:srgbClr val="C00000"/>
                </a:solidFill>
                <a:latin typeface="DM Sans" pitchFamily="2" charset="0"/>
              </a:rPr>
              <a:t>lt</a:t>
            </a:r>
            <a:endParaRPr lang="en-GB" sz="1800" b="0" i="0" u="none" strike="noStrike" baseline="30000" dirty="0">
              <a:solidFill>
                <a:srgbClr val="C00000"/>
              </a:solidFill>
              <a:latin typeface="DM Sans" pitchFamily="2" charset="0"/>
            </a:endParaRPr>
          </a:p>
        </p:txBody>
      </p:sp>
      <p:sp>
        <p:nvSpPr>
          <p:cNvPr id="19" name="Rectangle 18">
            <a:extLst>
              <a:ext uri="{FF2B5EF4-FFF2-40B4-BE49-F238E27FC236}">
                <a16:creationId xmlns:a16="http://schemas.microsoft.com/office/drawing/2014/main" id="{52E7D563-C31D-4AA4-B925-AC0B2CE5DBF4}"/>
              </a:ext>
            </a:extLst>
          </p:cNvPr>
          <p:cNvSpPr/>
          <p:nvPr/>
        </p:nvSpPr>
        <p:spPr>
          <a:xfrm>
            <a:off x="0" y="653481"/>
            <a:ext cx="716280" cy="23193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3A57420-0EA1-43FA-A748-451ECBF49C03}"/>
              </a:ext>
            </a:extLst>
          </p:cNvPr>
          <p:cNvSpPr/>
          <p:nvPr/>
        </p:nvSpPr>
        <p:spPr>
          <a:xfrm>
            <a:off x="4132698" y="2366889"/>
            <a:ext cx="2438396" cy="2670601"/>
          </a:xfrm>
          <a:prstGeom prst="rect">
            <a:avLst/>
          </a:prstGeom>
          <a:solidFill>
            <a:srgbClr val="FBF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22800" r="31360" b="8068"/>
          <a:stretch/>
        </p:blipFill>
        <p:spPr>
          <a:xfrm>
            <a:off x="3949346" y="1589182"/>
            <a:ext cx="2434978" cy="3256199"/>
          </a:xfrm>
          <a:prstGeom prst="rect">
            <a:avLst/>
          </a:prstGeom>
        </p:spPr>
      </p:pic>
    </p:spTree>
    <p:extLst>
      <p:ext uri="{BB962C8B-B14F-4D97-AF65-F5344CB8AC3E}">
        <p14:creationId xmlns:p14="http://schemas.microsoft.com/office/powerpoint/2010/main" val="3202433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B3150AE1-2F6B-48C2-AB04-1FD5EA8A45A2}"/>
              </a:ext>
            </a:extLst>
          </p:cNvPr>
          <p:cNvSpPr/>
          <p:nvPr/>
        </p:nvSpPr>
        <p:spPr>
          <a:xfrm>
            <a:off x="9753604" y="1"/>
            <a:ext cx="2438396" cy="375746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A7EE157A-F353-4541-B56A-9C280CAF0A97}"/>
              </a:ext>
            </a:extLst>
          </p:cNvPr>
          <p:cNvSpPr/>
          <p:nvPr/>
        </p:nvSpPr>
        <p:spPr>
          <a:xfrm>
            <a:off x="4585184" y="2134181"/>
            <a:ext cx="2323619" cy="2582220"/>
          </a:xfrm>
          <a:prstGeom prst="rect">
            <a:avLst/>
          </a:prstGeom>
          <a:solidFill>
            <a:srgbClr val="FBF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TextBox 1">
            <a:extLst>
              <a:ext uri="{FF2B5EF4-FFF2-40B4-BE49-F238E27FC236}">
                <a16:creationId xmlns:a16="http://schemas.microsoft.com/office/drawing/2014/main" id="{9CCB7133-C410-4F7D-819B-87178FA46AAD}"/>
              </a:ext>
            </a:extLst>
          </p:cNvPr>
          <p:cNvSpPr txBox="1"/>
          <p:nvPr/>
        </p:nvSpPr>
        <p:spPr>
          <a:xfrm>
            <a:off x="795905" y="1429972"/>
            <a:ext cx="1673755" cy="369332"/>
          </a:xfrm>
          <a:prstGeom prst="rect">
            <a:avLst/>
          </a:prstGeom>
          <a:noFill/>
        </p:spPr>
        <p:txBody>
          <a:bodyPr wrap="square" lIns="91440" tIns="45720" rIns="91440" bIns="45720" anchor="t">
            <a:spAutoFit/>
          </a:bodyPr>
          <a:lstStyle/>
          <a:p>
            <a:r>
              <a:rPr lang="en-US" dirty="0">
                <a:solidFill>
                  <a:srgbClr val="C00000"/>
                </a:solidFill>
                <a:latin typeface="+mj-lt"/>
              </a:rPr>
              <a:t>TECH </a:t>
            </a:r>
            <a:r>
              <a:rPr lang="lt-LT" dirty="0">
                <a:solidFill>
                  <a:srgbClr val="C00000"/>
                </a:solidFill>
                <a:latin typeface="+mj-lt"/>
              </a:rPr>
              <a:t> Vilnius</a:t>
            </a:r>
            <a:endParaRPr lang="en-GB" sz="2800" dirty="0">
              <a:solidFill>
                <a:srgbClr val="C00000"/>
              </a:solidFill>
              <a:latin typeface="+mj-lt"/>
            </a:endParaRPr>
          </a:p>
        </p:txBody>
      </p:sp>
      <p:cxnSp>
        <p:nvCxnSpPr>
          <p:cNvPr id="19" name="Straight Connector 18">
            <a:extLst>
              <a:ext uri="{FF2B5EF4-FFF2-40B4-BE49-F238E27FC236}">
                <a16:creationId xmlns:a16="http://schemas.microsoft.com/office/drawing/2014/main" id="{0DA9D37B-4B2C-47B0-A69C-7F8E85B8A304}"/>
              </a:ext>
            </a:extLst>
          </p:cNvPr>
          <p:cNvCxnSpPr>
            <a:cxnSpLocks/>
          </p:cNvCxnSpPr>
          <p:nvPr/>
        </p:nvCxnSpPr>
        <p:spPr>
          <a:xfrm>
            <a:off x="863729" y="1851752"/>
            <a:ext cx="315337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9F0B5F9-05D3-4869-8D6B-83372C6200EB}"/>
              </a:ext>
            </a:extLst>
          </p:cNvPr>
          <p:cNvSpPr txBox="1"/>
          <p:nvPr/>
        </p:nvSpPr>
        <p:spPr>
          <a:xfrm>
            <a:off x="795906" y="484670"/>
            <a:ext cx="5379720" cy="584775"/>
          </a:xfrm>
          <a:prstGeom prst="rect">
            <a:avLst/>
          </a:prstGeom>
          <a:noFill/>
        </p:spPr>
        <p:txBody>
          <a:bodyPr wrap="square" rtlCol="0">
            <a:spAutoFit/>
          </a:bodyPr>
          <a:lstStyle/>
          <a:p>
            <a:r>
              <a:rPr lang="en-GB" sz="3200" dirty="0">
                <a:solidFill>
                  <a:srgbClr val="484656"/>
                </a:solidFill>
                <a:latin typeface="+mj-lt"/>
              </a:rPr>
              <a:t>Destination Vilnius</a:t>
            </a:r>
          </a:p>
        </p:txBody>
      </p:sp>
      <p:sp>
        <p:nvSpPr>
          <p:cNvPr id="21" name="Rectangle 20">
            <a:extLst>
              <a:ext uri="{FF2B5EF4-FFF2-40B4-BE49-F238E27FC236}">
                <a16:creationId xmlns:a16="http://schemas.microsoft.com/office/drawing/2014/main" id="{601ED23E-3523-4C40-A692-24B442FF8F82}"/>
              </a:ext>
            </a:extLst>
          </p:cNvPr>
          <p:cNvSpPr/>
          <p:nvPr/>
        </p:nvSpPr>
        <p:spPr>
          <a:xfrm>
            <a:off x="0" y="653481"/>
            <a:ext cx="716280" cy="23193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FB9C7C2-A7D1-4E03-9600-A95FCCA99263}"/>
              </a:ext>
            </a:extLst>
          </p:cNvPr>
          <p:cNvSpPr txBox="1"/>
          <p:nvPr/>
        </p:nvSpPr>
        <p:spPr>
          <a:xfrm>
            <a:off x="795906" y="2087650"/>
            <a:ext cx="3330618" cy="2123658"/>
          </a:xfrm>
          <a:prstGeom prst="rect">
            <a:avLst/>
          </a:prstGeom>
          <a:noFill/>
        </p:spPr>
        <p:txBody>
          <a:bodyPr wrap="square">
            <a:spAutoFit/>
          </a:bodyPr>
          <a:lstStyle/>
          <a:p>
            <a:r>
              <a:rPr lang="en-GB" sz="1200" dirty="0"/>
              <a:t>NASA adores us</a:t>
            </a:r>
            <a:r>
              <a:rPr lang="en-US" sz="1200" dirty="0"/>
              <a:t>! So </a:t>
            </a:r>
            <a:r>
              <a:rPr lang="lt-LT" sz="1200" dirty="0"/>
              <a:t>do CERN, IBM, Hitachi, Toyota</a:t>
            </a:r>
            <a:r>
              <a:rPr lang="en-US" sz="1200" dirty="0"/>
              <a:t>,  </a:t>
            </a:r>
            <a:r>
              <a:rPr lang="lt-LT" sz="1200" dirty="0"/>
              <a:t>Mitsubishi</a:t>
            </a:r>
            <a:r>
              <a:rPr lang="en-US" sz="1200" dirty="0"/>
              <a:t>…</a:t>
            </a:r>
            <a:endParaRPr lang="en-GB" sz="1200" dirty="0"/>
          </a:p>
          <a:p>
            <a:endParaRPr lang="lt-LT" sz="1200" dirty="0"/>
          </a:p>
          <a:p>
            <a:r>
              <a:rPr lang="en-GB" sz="1200" dirty="0"/>
              <a:t>The Lithuanian made </a:t>
            </a:r>
            <a:r>
              <a:rPr lang="en-GB" sz="1200" dirty="0">
                <a:solidFill>
                  <a:srgbClr val="C00000"/>
                </a:solidFill>
              </a:rPr>
              <a:t>SYLOS laser system </a:t>
            </a:r>
            <a:r>
              <a:rPr lang="en-GB" sz="1200" dirty="0"/>
              <a:t>is one of the most powerful laser systems in the world. </a:t>
            </a:r>
          </a:p>
          <a:p>
            <a:endParaRPr lang="en-GB" sz="1200" dirty="0"/>
          </a:p>
          <a:p>
            <a:r>
              <a:rPr lang="en-GB" sz="1200" dirty="0"/>
              <a:t>Lithuania’s laser specialists continue to push the scientific frontier and generate the sector’s impressive growth annually.</a:t>
            </a:r>
            <a:endParaRPr lang="en-US" sz="1200" dirty="0"/>
          </a:p>
          <a:p>
            <a:endParaRPr lang="en-GB" sz="1200" dirty="0">
              <a:solidFill>
                <a:srgbClr val="484656"/>
              </a:solidFill>
            </a:endParaRPr>
          </a:p>
        </p:txBody>
      </p:sp>
      <p:sp>
        <p:nvSpPr>
          <p:cNvPr id="14" name="Rectangle 13">
            <a:hlinkClick r:id="rId2"/>
            <a:extLst>
              <a:ext uri="{FF2B5EF4-FFF2-40B4-BE49-F238E27FC236}">
                <a16:creationId xmlns:a16="http://schemas.microsoft.com/office/drawing/2014/main" id="{FA5D06B4-7E42-4E7D-9181-4B9D8D963BF2}"/>
              </a:ext>
            </a:extLst>
          </p:cNvPr>
          <p:cNvSpPr/>
          <p:nvPr/>
        </p:nvSpPr>
        <p:spPr>
          <a:xfrm>
            <a:off x="10063968" y="6427326"/>
            <a:ext cx="1327106" cy="246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sp>
        <p:nvSpPr>
          <p:cNvPr id="15" name="Rectangle 14">
            <a:hlinkClick r:id="rId2"/>
            <a:extLst>
              <a:ext uri="{FF2B5EF4-FFF2-40B4-BE49-F238E27FC236}">
                <a16:creationId xmlns:a16="http://schemas.microsoft.com/office/drawing/2014/main" id="{FA5D06B4-7E42-4E7D-9181-4B9D8D963BF2}"/>
              </a:ext>
            </a:extLst>
          </p:cNvPr>
          <p:cNvSpPr/>
          <p:nvPr/>
        </p:nvSpPr>
        <p:spPr>
          <a:xfrm>
            <a:off x="10216368" y="6579726"/>
            <a:ext cx="1327106" cy="246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4400" b="27867"/>
          <a:stretch/>
        </p:blipFill>
        <p:spPr>
          <a:xfrm>
            <a:off x="6257880" y="4723066"/>
            <a:ext cx="3965742" cy="1463846"/>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4554" y="4723067"/>
            <a:ext cx="3057481" cy="1952562"/>
          </a:xfrm>
          <a:prstGeom prst="rect">
            <a:avLst/>
          </a:prstGeom>
        </p:spPr>
      </p:pic>
      <p:sp>
        <p:nvSpPr>
          <p:cNvPr id="24" name="TextBox 23">
            <a:hlinkClick r:id="rId5"/>
            <a:extLst>
              <a:ext uri="{FF2B5EF4-FFF2-40B4-BE49-F238E27FC236}">
                <a16:creationId xmlns:a16="http://schemas.microsoft.com/office/drawing/2014/main" id="{D87556FC-4328-49E3-8107-EF79C1FF873D}"/>
              </a:ext>
            </a:extLst>
          </p:cNvPr>
          <p:cNvSpPr txBox="1"/>
          <p:nvPr/>
        </p:nvSpPr>
        <p:spPr>
          <a:xfrm>
            <a:off x="9502388" y="6535045"/>
            <a:ext cx="2532209" cy="276999"/>
          </a:xfrm>
          <a:prstGeom prst="rect">
            <a:avLst/>
          </a:prstGeom>
          <a:noFill/>
        </p:spPr>
        <p:txBody>
          <a:bodyPr wrap="square" anchor="ctr">
            <a:spAutoFit/>
          </a:bodyPr>
          <a:lstStyle/>
          <a:p>
            <a:pPr marR="0" algn="r" rtl="0"/>
            <a:r>
              <a:rPr lang="en-US" baseline="30000" dirty="0">
                <a:solidFill>
                  <a:srgbClr val="C00000"/>
                </a:solidFill>
                <a:latin typeface="DM Sans" pitchFamily="2" charset="0"/>
              </a:rPr>
              <a:t>www.</a:t>
            </a:r>
            <a:r>
              <a:rPr lang="lt-LT" baseline="30000" dirty="0">
                <a:solidFill>
                  <a:srgbClr val="C00000"/>
                </a:solidFill>
                <a:latin typeface="DM Sans" pitchFamily="2" charset="0"/>
              </a:rPr>
              <a:t>go</a:t>
            </a:r>
            <a:r>
              <a:rPr lang="en-GB" sz="1800" b="0" i="0" u="none" strike="noStrike" baseline="30000" dirty="0">
                <a:solidFill>
                  <a:srgbClr val="C00000"/>
                </a:solidFill>
                <a:latin typeface="DM Sans" pitchFamily="2" charset="0"/>
              </a:rPr>
              <a:t>vi</a:t>
            </a:r>
            <a:r>
              <a:rPr lang="lt-LT" sz="1800" b="0" i="0" u="none" strike="noStrike" baseline="30000" dirty="0">
                <a:solidFill>
                  <a:srgbClr val="C00000"/>
                </a:solidFill>
                <a:latin typeface="DM Sans" pitchFamily="2" charset="0"/>
              </a:rPr>
              <a:t>lnius</a:t>
            </a:r>
            <a:r>
              <a:rPr lang="en-GB" sz="1800" b="0" i="0" u="none" strike="noStrike" baseline="30000" dirty="0">
                <a:solidFill>
                  <a:srgbClr val="C00000"/>
                </a:solidFill>
                <a:latin typeface="DM Sans" pitchFamily="2" charset="0"/>
              </a:rPr>
              <a:t>.</a:t>
            </a:r>
            <a:r>
              <a:rPr lang="en-GB" sz="1800" b="0" i="0" u="none" strike="noStrike" baseline="30000" dirty="0" err="1">
                <a:solidFill>
                  <a:srgbClr val="C00000"/>
                </a:solidFill>
                <a:latin typeface="DM Sans" pitchFamily="2" charset="0"/>
              </a:rPr>
              <a:t>lt</a:t>
            </a:r>
            <a:endParaRPr lang="en-GB" sz="1800" b="0" i="0" u="none" strike="noStrike" baseline="30000" dirty="0">
              <a:solidFill>
                <a:srgbClr val="C00000"/>
              </a:solidFill>
              <a:latin typeface="DM Sans" pitchFamily="2" charset="0"/>
            </a:endParaRPr>
          </a:p>
        </p:txBody>
      </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25657" t="9931" r="35164" b="19621"/>
          <a:stretch/>
        </p:blipFill>
        <p:spPr>
          <a:xfrm>
            <a:off x="4359524" y="2237670"/>
            <a:ext cx="2048256" cy="2267712"/>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09090" y="264635"/>
            <a:ext cx="5370516" cy="4054354"/>
          </a:xfrm>
          <a:prstGeom prst="rect">
            <a:avLst/>
          </a:prstGeom>
        </p:spPr>
      </p:pic>
    </p:spTree>
    <p:extLst>
      <p:ext uri="{BB962C8B-B14F-4D97-AF65-F5344CB8AC3E}">
        <p14:creationId xmlns:p14="http://schemas.microsoft.com/office/powerpoint/2010/main" val="1999452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D14157-B307-4413-82B5-CB742A0CC2CE}"/>
              </a:ext>
            </a:extLst>
          </p:cNvPr>
          <p:cNvSpPr/>
          <p:nvPr/>
        </p:nvSpPr>
        <p:spPr>
          <a:xfrm>
            <a:off x="9753604" y="1"/>
            <a:ext cx="2438396" cy="375746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9CCB7133-C410-4F7D-819B-87178FA46AAD}"/>
              </a:ext>
            </a:extLst>
          </p:cNvPr>
          <p:cNvSpPr txBox="1"/>
          <p:nvPr/>
        </p:nvSpPr>
        <p:spPr>
          <a:xfrm>
            <a:off x="795906" y="1427108"/>
            <a:ext cx="4753102" cy="369332"/>
          </a:xfrm>
          <a:prstGeom prst="rect">
            <a:avLst/>
          </a:prstGeom>
          <a:noFill/>
        </p:spPr>
        <p:txBody>
          <a:bodyPr wrap="square" lIns="91440" tIns="45720" rIns="91440" bIns="45720" anchor="t">
            <a:spAutoFit/>
          </a:bodyPr>
          <a:lstStyle/>
          <a:p>
            <a:r>
              <a:rPr lang="lt-LT" dirty="0">
                <a:solidFill>
                  <a:srgbClr val="C00000"/>
                </a:solidFill>
                <a:latin typeface="+mj-lt"/>
              </a:rPr>
              <a:t>CONNECTED </a:t>
            </a:r>
            <a:r>
              <a:rPr lang="en-GB" dirty="0">
                <a:solidFill>
                  <a:srgbClr val="C00000"/>
                </a:solidFill>
                <a:latin typeface="+mj-lt"/>
              </a:rPr>
              <a:t>Vilnius</a:t>
            </a:r>
            <a:endParaRPr lang="en-GB" sz="2800" dirty="0">
              <a:solidFill>
                <a:srgbClr val="C00000"/>
              </a:solidFill>
              <a:latin typeface="+mj-lt"/>
            </a:endParaRPr>
          </a:p>
        </p:txBody>
      </p:sp>
      <p:sp>
        <p:nvSpPr>
          <p:cNvPr id="28" name="TextBox 27">
            <a:extLst>
              <a:ext uri="{FF2B5EF4-FFF2-40B4-BE49-F238E27FC236}">
                <a16:creationId xmlns:a16="http://schemas.microsoft.com/office/drawing/2014/main" id="{C40AB921-2042-4519-AD03-FAE70EF674D5}"/>
              </a:ext>
            </a:extLst>
          </p:cNvPr>
          <p:cNvSpPr txBox="1"/>
          <p:nvPr/>
        </p:nvSpPr>
        <p:spPr>
          <a:xfrm>
            <a:off x="795906" y="2049604"/>
            <a:ext cx="2330248" cy="1384995"/>
          </a:xfrm>
          <a:prstGeom prst="rect">
            <a:avLst/>
          </a:prstGeom>
          <a:noFill/>
        </p:spPr>
        <p:txBody>
          <a:bodyPr wrap="square">
            <a:spAutoFit/>
          </a:bodyPr>
          <a:lstStyle/>
          <a:p>
            <a:pPr lvl="0"/>
            <a:r>
              <a:rPr lang="en-GB" sz="1200" dirty="0"/>
              <a:t>Our internet is legendary. Switch from airplane mode to jet mode. Feel all those megabytes hitting your face while enjoying </a:t>
            </a:r>
            <a:r>
              <a:rPr lang="en-GB" sz="1200" b="1" dirty="0"/>
              <a:t>one of the fastest internet speeds</a:t>
            </a:r>
            <a:r>
              <a:rPr lang="en-GB" sz="1200" dirty="0"/>
              <a:t> on the planet</a:t>
            </a:r>
            <a:endParaRPr lang="en-US" sz="1200"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0984" r="9596"/>
          <a:stretch/>
        </p:blipFill>
        <p:spPr>
          <a:xfrm>
            <a:off x="6201483" y="156309"/>
            <a:ext cx="5818578" cy="4853354"/>
          </a:xfrm>
          <a:prstGeom prst="rect">
            <a:avLst/>
          </a:prstGeom>
        </p:spPr>
      </p:pic>
      <p:sp>
        <p:nvSpPr>
          <p:cNvPr id="13" name="TextBox 12">
            <a:extLst>
              <a:ext uri="{FF2B5EF4-FFF2-40B4-BE49-F238E27FC236}">
                <a16:creationId xmlns:a16="http://schemas.microsoft.com/office/drawing/2014/main" id="{1CC14241-B242-4CC4-B9BC-31ADF54234DF}"/>
              </a:ext>
            </a:extLst>
          </p:cNvPr>
          <p:cNvSpPr txBox="1"/>
          <p:nvPr/>
        </p:nvSpPr>
        <p:spPr>
          <a:xfrm>
            <a:off x="795906" y="484670"/>
            <a:ext cx="5379720" cy="584775"/>
          </a:xfrm>
          <a:prstGeom prst="rect">
            <a:avLst/>
          </a:prstGeom>
          <a:noFill/>
        </p:spPr>
        <p:txBody>
          <a:bodyPr wrap="square" rtlCol="0">
            <a:spAutoFit/>
          </a:bodyPr>
          <a:lstStyle/>
          <a:p>
            <a:r>
              <a:rPr lang="en-GB" sz="3200" dirty="0">
                <a:solidFill>
                  <a:srgbClr val="484656"/>
                </a:solidFill>
                <a:latin typeface="+mj-lt"/>
              </a:rPr>
              <a:t>Destination Vilnius</a:t>
            </a:r>
          </a:p>
        </p:txBody>
      </p:sp>
      <p:sp>
        <p:nvSpPr>
          <p:cNvPr id="14" name="Rectangle 13">
            <a:extLst>
              <a:ext uri="{FF2B5EF4-FFF2-40B4-BE49-F238E27FC236}">
                <a16:creationId xmlns:a16="http://schemas.microsoft.com/office/drawing/2014/main" id="{B45D84EE-7191-4DDD-BDFD-2750BDC68D99}"/>
              </a:ext>
            </a:extLst>
          </p:cNvPr>
          <p:cNvSpPr/>
          <p:nvPr/>
        </p:nvSpPr>
        <p:spPr>
          <a:xfrm>
            <a:off x="0" y="653481"/>
            <a:ext cx="716280" cy="23193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DE00AFD-FC38-462E-A305-2738B319B250}"/>
              </a:ext>
            </a:extLst>
          </p:cNvPr>
          <p:cNvSpPr/>
          <p:nvPr/>
        </p:nvSpPr>
        <p:spPr>
          <a:xfrm>
            <a:off x="5990518" y="4156213"/>
            <a:ext cx="2833051" cy="2582220"/>
          </a:xfrm>
          <a:prstGeom prst="rect">
            <a:avLst/>
          </a:prstGeom>
          <a:solidFill>
            <a:srgbClr val="FBF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28800" r="12517" b="5466"/>
          <a:stretch/>
        </p:blipFill>
        <p:spPr>
          <a:xfrm>
            <a:off x="4366013" y="4296707"/>
            <a:ext cx="4315018" cy="2428430"/>
          </a:xfrm>
          <a:prstGeom prst="rect">
            <a:avLst/>
          </a:prstGeom>
        </p:spPr>
      </p:pic>
      <p:sp>
        <p:nvSpPr>
          <p:cNvPr id="19" name="Rectangle 18">
            <a:extLst>
              <a:ext uri="{FF2B5EF4-FFF2-40B4-BE49-F238E27FC236}">
                <a16:creationId xmlns:a16="http://schemas.microsoft.com/office/drawing/2014/main" id="{8A329E42-73B0-4F76-B0DD-31B3C564D2A4}"/>
              </a:ext>
            </a:extLst>
          </p:cNvPr>
          <p:cNvSpPr/>
          <p:nvPr/>
        </p:nvSpPr>
        <p:spPr>
          <a:xfrm>
            <a:off x="3564975" y="2276397"/>
            <a:ext cx="2627118" cy="2582220"/>
          </a:xfrm>
          <a:prstGeom prst="rect">
            <a:avLst/>
          </a:prstGeom>
          <a:solidFill>
            <a:srgbClr val="FBF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8844" y="2852121"/>
            <a:ext cx="2761960" cy="1841308"/>
          </a:xfrm>
          <a:prstGeom prst="rect">
            <a:avLst/>
          </a:prstGeom>
        </p:spPr>
      </p:pic>
      <p:cxnSp>
        <p:nvCxnSpPr>
          <p:cNvPr id="21" name="Straight Connector 20">
            <a:extLst>
              <a:ext uri="{FF2B5EF4-FFF2-40B4-BE49-F238E27FC236}">
                <a16:creationId xmlns:a16="http://schemas.microsoft.com/office/drawing/2014/main" id="{B531483E-084B-41F1-B2FB-65997E116CE0}"/>
              </a:ext>
            </a:extLst>
          </p:cNvPr>
          <p:cNvCxnSpPr>
            <a:cxnSpLocks/>
          </p:cNvCxnSpPr>
          <p:nvPr/>
        </p:nvCxnSpPr>
        <p:spPr>
          <a:xfrm>
            <a:off x="863729" y="1851752"/>
            <a:ext cx="237948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TextBox 22">
            <a:hlinkClick r:id="rId6"/>
            <a:extLst>
              <a:ext uri="{FF2B5EF4-FFF2-40B4-BE49-F238E27FC236}">
                <a16:creationId xmlns:a16="http://schemas.microsoft.com/office/drawing/2014/main" id="{9EECD11F-A8B4-46F3-A211-3982D9B7D816}"/>
              </a:ext>
            </a:extLst>
          </p:cNvPr>
          <p:cNvSpPr txBox="1"/>
          <p:nvPr/>
        </p:nvSpPr>
        <p:spPr>
          <a:xfrm>
            <a:off x="9502388" y="6535045"/>
            <a:ext cx="2532209" cy="276999"/>
          </a:xfrm>
          <a:prstGeom prst="rect">
            <a:avLst/>
          </a:prstGeom>
          <a:noFill/>
        </p:spPr>
        <p:txBody>
          <a:bodyPr wrap="square" anchor="ctr">
            <a:spAutoFit/>
          </a:bodyPr>
          <a:lstStyle/>
          <a:p>
            <a:pPr marR="0" algn="r" rtl="0"/>
            <a:r>
              <a:rPr lang="en-US" baseline="30000" dirty="0">
                <a:solidFill>
                  <a:srgbClr val="C00000"/>
                </a:solidFill>
                <a:latin typeface="DM Sans" pitchFamily="2" charset="0"/>
              </a:rPr>
              <a:t>www.</a:t>
            </a:r>
            <a:r>
              <a:rPr lang="lt-LT" baseline="30000" dirty="0">
                <a:solidFill>
                  <a:srgbClr val="C00000"/>
                </a:solidFill>
                <a:latin typeface="DM Sans" pitchFamily="2" charset="0"/>
              </a:rPr>
              <a:t>go</a:t>
            </a:r>
            <a:r>
              <a:rPr lang="en-GB" sz="1800" b="0" i="0" u="none" strike="noStrike" baseline="30000" dirty="0">
                <a:solidFill>
                  <a:srgbClr val="C00000"/>
                </a:solidFill>
                <a:latin typeface="DM Sans" pitchFamily="2" charset="0"/>
              </a:rPr>
              <a:t>vi</a:t>
            </a:r>
            <a:r>
              <a:rPr lang="lt-LT" sz="1800" b="0" i="0" u="none" strike="noStrike" baseline="30000" dirty="0">
                <a:solidFill>
                  <a:srgbClr val="C00000"/>
                </a:solidFill>
                <a:latin typeface="DM Sans" pitchFamily="2" charset="0"/>
              </a:rPr>
              <a:t>lnius</a:t>
            </a:r>
            <a:r>
              <a:rPr lang="en-GB" sz="1800" b="0" i="0" u="none" strike="noStrike" baseline="30000" dirty="0">
                <a:solidFill>
                  <a:srgbClr val="C00000"/>
                </a:solidFill>
                <a:latin typeface="DM Sans" pitchFamily="2" charset="0"/>
              </a:rPr>
              <a:t>.</a:t>
            </a:r>
            <a:r>
              <a:rPr lang="en-GB" sz="1800" b="0" i="0" u="none" strike="noStrike" baseline="30000" dirty="0" err="1">
                <a:solidFill>
                  <a:srgbClr val="C00000"/>
                </a:solidFill>
                <a:latin typeface="DM Sans" pitchFamily="2" charset="0"/>
              </a:rPr>
              <a:t>lt</a:t>
            </a:r>
            <a:endParaRPr lang="en-GB" sz="1800" b="0" i="0" u="none" strike="noStrike" baseline="30000" dirty="0">
              <a:solidFill>
                <a:srgbClr val="C00000"/>
              </a:solidFill>
              <a:latin typeface="DM Sans" pitchFamily="2" charset="0"/>
            </a:endParaRPr>
          </a:p>
        </p:txBody>
      </p:sp>
    </p:spTree>
    <p:extLst>
      <p:ext uri="{BB962C8B-B14F-4D97-AF65-F5344CB8AC3E}">
        <p14:creationId xmlns:p14="http://schemas.microsoft.com/office/powerpoint/2010/main" val="3091618883"/>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B3150AE1-2F6B-48C2-AB04-1FD5EA8A45A2}"/>
              </a:ext>
            </a:extLst>
          </p:cNvPr>
          <p:cNvSpPr/>
          <p:nvPr/>
        </p:nvSpPr>
        <p:spPr>
          <a:xfrm>
            <a:off x="9753604" y="0"/>
            <a:ext cx="2438396" cy="360668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09C6224C-83BE-40D2-97E7-DF1F91BF08B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10732" y="156309"/>
            <a:ext cx="4913077" cy="4446954"/>
          </a:xfrm>
          <a:prstGeom prst="rect">
            <a:avLst/>
          </a:prstGeom>
        </p:spPr>
      </p:pic>
      <p:pic>
        <p:nvPicPr>
          <p:cNvPr id="29" name="Picture 28">
            <a:extLst>
              <a:ext uri="{FF2B5EF4-FFF2-40B4-BE49-F238E27FC236}">
                <a16:creationId xmlns:a16="http://schemas.microsoft.com/office/drawing/2014/main" id="{DF0AB560-6856-4847-981A-49FF4156B3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24555" y="4729985"/>
            <a:ext cx="1446384" cy="2166867"/>
          </a:xfrm>
          <a:prstGeom prst="rect">
            <a:avLst/>
          </a:prstGeom>
        </p:spPr>
      </p:pic>
      <p:sp>
        <p:nvSpPr>
          <p:cNvPr id="14" name="TextBox 13">
            <a:extLst>
              <a:ext uri="{FF2B5EF4-FFF2-40B4-BE49-F238E27FC236}">
                <a16:creationId xmlns:a16="http://schemas.microsoft.com/office/drawing/2014/main" id="{FDCB0F07-12FF-450E-8D72-39089D5D4E4E}"/>
              </a:ext>
            </a:extLst>
          </p:cNvPr>
          <p:cNvSpPr txBox="1"/>
          <p:nvPr/>
        </p:nvSpPr>
        <p:spPr>
          <a:xfrm>
            <a:off x="795906" y="1423334"/>
            <a:ext cx="4753102" cy="369332"/>
          </a:xfrm>
          <a:prstGeom prst="rect">
            <a:avLst/>
          </a:prstGeom>
          <a:noFill/>
        </p:spPr>
        <p:txBody>
          <a:bodyPr wrap="square" lIns="91440" tIns="45720" rIns="91440" bIns="45720" anchor="t">
            <a:spAutoFit/>
          </a:bodyPr>
          <a:lstStyle/>
          <a:p>
            <a:r>
              <a:rPr lang="lt-LT" dirty="0">
                <a:solidFill>
                  <a:srgbClr val="C00000"/>
                </a:solidFill>
                <a:latin typeface="+mj-lt"/>
              </a:rPr>
              <a:t>ARTISTIC</a:t>
            </a:r>
            <a:r>
              <a:rPr lang="en-GB" dirty="0">
                <a:solidFill>
                  <a:srgbClr val="C00000"/>
                </a:solidFill>
                <a:latin typeface="+mj-lt"/>
              </a:rPr>
              <a:t> Vilnius</a:t>
            </a:r>
          </a:p>
        </p:txBody>
      </p:sp>
      <p:sp>
        <p:nvSpPr>
          <p:cNvPr id="15" name="Rectangle 14">
            <a:extLst>
              <a:ext uri="{FF2B5EF4-FFF2-40B4-BE49-F238E27FC236}">
                <a16:creationId xmlns:a16="http://schemas.microsoft.com/office/drawing/2014/main" id="{C444BEB2-C5E7-49C7-94E9-A605BD1790A8}"/>
              </a:ext>
            </a:extLst>
          </p:cNvPr>
          <p:cNvSpPr/>
          <p:nvPr/>
        </p:nvSpPr>
        <p:spPr>
          <a:xfrm>
            <a:off x="4617340" y="4049830"/>
            <a:ext cx="4092412" cy="2558078"/>
          </a:xfrm>
          <a:prstGeom prst="rect">
            <a:avLst/>
          </a:prstGeom>
          <a:solidFill>
            <a:srgbClr val="FBF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27" name="Picture 26">
            <a:extLst>
              <a:ext uri="{FF2B5EF4-FFF2-40B4-BE49-F238E27FC236}">
                <a16:creationId xmlns:a16="http://schemas.microsoft.com/office/drawing/2014/main" id="{BB38EF9C-F780-4D1F-B072-23793AD4DB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09525" y="4199895"/>
            <a:ext cx="3946005" cy="2251704"/>
          </a:xfrm>
          <a:prstGeom prst="rect">
            <a:avLst/>
          </a:prstGeom>
        </p:spPr>
      </p:pic>
      <p:pic>
        <p:nvPicPr>
          <p:cNvPr id="33" name="Picture 32">
            <a:extLst>
              <a:ext uri="{FF2B5EF4-FFF2-40B4-BE49-F238E27FC236}">
                <a16:creationId xmlns:a16="http://schemas.microsoft.com/office/drawing/2014/main" id="{455606AF-24AA-4086-AFD9-DB551C4BE3D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17109" y="2305237"/>
            <a:ext cx="2951960" cy="2292859"/>
          </a:xfrm>
          <a:prstGeom prst="rect">
            <a:avLst/>
          </a:prstGeom>
          <a:ln w="139700">
            <a:solidFill>
              <a:srgbClr val="FBFAFC"/>
            </a:solidFill>
            <a:miter lim="800000"/>
          </a:ln>
        </p:spPr>
      </p:pic>
      <p:sp>
        <p:nvSpPr>
          <p:cNvPr id="17" name="TextBox 16">
            <a:extLst>
              <a:ext uri="{FF2B5EF4-FFF2-40B4-BE49-F238E27FC236}">
                <a16:creationId xmlns:a16="http://schemas.microsoft.com/office/drawing/2014/main" id="{3690C5A0-03B8-4F53-8B77-DFCDB78443D4}"/>
              </a:ext>
            </a:extLst>
          </p:cNvPr>
          <p:cNvSpPr txBox="1"/>
          <p:nvPr/>
        </p:nvSpPr>
        <p:spPr>
          <a:xfrm>
            <a:off x="795906" y="2049604"/>
            <a:ext cx="2689756" cy="646331"/>
          </a:xfrm>
          <a:prstGeom prst="rect">
            <a:avLst/>
          </a:prstGeom>
          <a:noFill/>
        </p:spPr>
        <p:txBody>
          <a:bodyPr wrap="square">
            <a:spAutoFit/>
          </a:bodyPr>
          <a:lstStyle/>
          <a:p>
            <a:r>
              <a:rPr lang="en-GB" sz="1200" dirty="0">
                <a:solidFill>
                  <a:srgbClr val="484656"/>
                </a:solidFill>
              </a:rPr>
              <a:t>Now that you’re here, </a:t>
            </a:r>
            <a:br>
              <a:rPr lang="lt-LT" sz="1200" dirty="0">
                <a:solidFill>
                  <a:srgbClr val="484656"/>
                </a:solidFill>
              </a:rPr>
            </a:br>
            <a:r>
              <a:rPr lang="en-GB" sz="1200" dirty="0">
                <a:solidFill>
                  <a:srgbClr val="484656"/>
                </a:solidFill>
              </a:rPr>
              <a:t>visit another country. </a:t>
            </a:r>
            <a:br>
              <a:rPr lang="lt-LT" sz="1200" dirty="0">
                <a:solidFill>
                  <a:srgbClr val="484656"/>
                </a:solidFill>
              </a:rPr>
            </a:br>
            <a:r>
              <a:rPr lang="en-GB" sz="1200" b="1" dirty="0" err="1">
                <a:solidFill>
                  <a:srgbClr val="484656"/>
                </a:solidFill>
              </a:rPr>
              <a:t>Užupis</a:t>
            </a:r>
            <a:r>
              <a:rPr lang="en-GB" sz="1200" b="1" dirty="0">
                <a:solidFill>
                  <a:srgbClr val="484656"/>
                </a:solidFill>
              </a:rPr>
              <a:t>: a Republic inside Vilnius</a:t>
            </a:r>
          </a:p>
        </p:txBody>
      </p:sp>
      <p:sp>
        <p:nvSpPr>
          <p:cNvPr id="19" name="TextBox 18">
            <a:extLst>
              <a:ext uri="{FF2B5EF4-FFF2-40B4-BE49-F238E27FC236}">
                <a16:creationId xmlns:a16="http://schemas.microsoft.com/office/drawing/2014/main" id="{373FF6E8-308A-4961-83B5-1235C1FBB8EF}"/>
              </a:ext>
            </a:extLst>
          </p:cNvPr>
          <p:cNvSpPr txBox="1"/>
          <p:nvPr/>
        </p:nvSpPr>
        <p:spPr>
          <a:xfrm>
            <a:off x="795906" y="484670"/>
            <a:ext cx="5379720" cy="584775"/>
          </a:xfrm>
          <a:prstGeom prst="rect">
            <a:avLst/>
          </a:prstGeom>
          <a:noFill/>
        </p:spPr>
        <p:txBody>
          <a:bodyPr wrap="square" rtlCol="0">
            <a:spAutoFit/>
          </a:bodyPr>
          <a:lstStyle/>
          <a:p>
            <a:r>
              <a:rPr lang="en-GB" sz="3200" dirty="0">
                <a:solidFill>
                  <a:srgbClr val="484656"/>
                </a:solidFill>
                <a:latin typeface="+mj-lt"/>
              </a:rPr>
              <a:t>Destination Vilnius</a:t>
            </a:r>
          </a:p>
        </p:txBody>
      </p:sp>
      <p:sp>
        <p:nvSpPr>
          <p:cNvPr id="21" name="Rectangle 20">
            <a:extLst>
              <a:ext uri="{FF2B5EF4-FFF2-40B4-BE49-F238E27FC236}">
                <a16:creationId xmlns:a16="http://schemas.microsoft.com/office/drawing/2014/main" id="{967EE0E2-BD0A-4930-90B3-4C9563CE3373}"/>
              </a:ext>
            </a:extLst>
          </p:cNvPr>
          <p:cNvSpPr/>
          <p:nvPr/>
        </p:nvSpPr>
        <p:spPr>
          <a:xfrm>
            <a:off x="0" y="653481"/>
            <a:ext cx="716280" cy="23193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a:extLst>
              <a:ext uri="{FF2B5EF4-FFF2-40B4-BE49-F238E27FC236}">
                <a16:creationId xmlns:a16="http://schemas.microsoft.com/office/drawing/2014/main" id="{F885DEC4-CA25-4F42-9A79-4355097507EE}"/>
              </a:ext>
            </a:extLst>
          </p:cNvPr>
          <p:cNvCxnSpPr>
            <a:cxnSpLocks/>
          </p:cNvCxnSpPr>
          <p:nvPr/>
        </p:nvCxnSpPr>
        <p:spPr>
          <a:xfrm>
            <a:off x="863729" y="1851752"/>
            <a:ext cx="237948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TextBox 23">
            <a:hlinkClick r:id="rId6"/>
            <a:extLst>
              <a:ext uri="{FF2B5EF4-FFF2-40B4-BE49-F238E27FC236}">
                <a16:creationId xmlns:a16="http://schemas.microsoft.com/office/drawing/2014/main" id="{FE6DE8F0-CF57-49DE-9445-3F69A647EB39}"/>
              </a:ext>
            </a:extLst>
          </p:cNvPr>
          <p:cNvSpPr txBox="1"/>
          <p:nvPr/>
        </p:nvSpPr>
        <p:spPr>
          <a:xfrm>
            <a:off x="9502388" y="6535045"/>
            <a:ext cx="2532209" cy="276999"/>
          </a:xfrm>
          <a:prstGeom prst="rect">
            <a:avLst/>
          </a:prstGeom>
          <a:noFill/>
        </p:spPr>
        <p:txBody>
          <a:bodyPr wrap="square" anchor="ctr">
            <a:spAutoFit/>
          </a:bodyPr>
          <a:lstStyle/>
          <a:p>
            <a:pPr marR="0" algn="r" rtl="0"/>
            <a:r>
              <a:rPr lang="en-US" baseline="30000" dirty="0">
                <a:solidFill>
                  <a:srgbClr val="C00000"/>
                </a:solidFill>
                <a:latin typeface="DM Sans" pitchFamily="2" charset="0"/>
              </a:rPr>
              <a:t>www.</a:t>
            </a:r>
            <a:r>
              <a:rPr lang="lt-LT" baseline="30000" dirty="0">
                <a:solidFill>
                  <a:srgbClr val="C00000"/>
                </a:solidFill>
                <a:latin typeface="DM Sans" pitchFamily="2" charset="0"/>
              </a:rPr>
              <a:t>go</a:t>
            </a:r>
            <a:r>
              <a:rPr lang="en-GB" sz="1800" b="0" i="0" u="none" strike="noStrike" baseline="30000" dirty="0">
                <a:solidFill>
                  <a:srgbClr val="C00000"/>
                </a:solidFill>
                <a:latin typeface="DM Sans" pitchFamily="2" charset="0"/>
              </a:rPr>
              <a:t>vi</a:t>
            </a:r>
            <a:r>
              <a:rPr lang="lt-LT" sz="1800" b="0" i="0" u="none" strike="noStrike" baseline="30000" dirty="0">
                <a:solidFill>
                  <a:srgbClr val="C00000"/>
                </a:solidFill>
                <a:latin typeface="DM Sans" pitchFamily="2" charset="0"/>
              </a:rPr>
              <a:t>lnius</a:t>
            </a:r>
            <a:r>
              <a:rPr lang="en-GB" sz="1800" b="0" i="0" u="none" strike="noStrike" baseline="30000" dirty="0">
                <a:solidFill>
                  <a:srgbClr val="C00000"/>
                </a:solidFill>
                <a:latin typeface="DM Sans" pitchFamily="2" charset="0"/>
              </a:rPr>
              <a:t>.</a:t>
            </a:r>
            <a:r>
              <a:rPr lang="en-GB" sz="1800" b="0" i="0" u="none" strike="noStrike" baseline="30000" dirty="0" err="1">
                <a:solidFill>
                  <a:srgbClr val="C00000"/>
                </a:solidFill>
                <a:latin typeface="DM Sans" pitchFamily="2" charset="0"/>
              </a:rPr>
              <a:t>lt</a:t>
            </a:r>
            <a:endParaRPr lang="en-GB" sz="1800" b="0" i="0" u="none" strike="noStrike" baseline="30000" dirty="0">
              <a:solidFill>
                <a:srgbClr val="C00000"/>
              </a:solidFill>
              <a:latin typeface="DM Sans" pitchFamily="2" charset="0"/>
            </a:endParaRPr>
          </a:p>
        </p:txBody>
      </p:sp>
    </p:spTree>
    <p:extLst>
      <p:ext uri="{BB962C8B-B14F-4D97-AF65-F5344CB8AC3E}">
        <p14:creationId xmlns:p14="http://schemas.microsoft.com/office/powerpoint/2010/main" val="2704582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5E2695-0E89-4FD1-BFF0-D558AE3C6933}"/>
              </a:ext>
            </a:extLst>
          </p:cNvPr>
          <p:cNvSpPr/>
          <p:nvPr/>
        </p:nvSpPr>
        <p:spPr>
          <a:xfrm>
            <a:off x="164123" y="146538"/>
            <a:ext cx="11867662" cy="6564923"/>
          </a:xfrm>
          <a:prstGeom prst="rect">
            <a:avLst/>
          </a:prstGeom>
          <a:solidFill>
            <a:srgbClr val="E9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schemeClr val="tx1"/>
              </a:solidFill>
            </a:endParaRPr>
          </a:p>
        </p:txBody>
      </p:sp>
      <p:sp>
        <p:nvSpPr>
          <p:cNvPr id="5" name="TextBox 4">
            <a:extLst>
              <a:ext uri="{FF2B5EF4-FFF2-40B4-BE49-F238E27FC236}">
                <a16:creationId xmlns:a16="http://schemas.microsoft.com/office/drawing/2014/main" id="{13BFBA48-FEFB-4182-BAFA-D82056AAA554}"/>
              </a:ext>
            </a:extLst>
          </p:cNvPr>
          <p:cNvSpPr txBox="1"/>
          <p:nvPr/>
        </p:nvSpPr>
        <p:spPr>
          <a:xfrm>
            <a:off x="795906" y="504425"/>
            <a:ext cx="7285912" cy="584775"/>
          </a:xfrm>
          <a:prstGeom prst="rect">
            <a:avLst/>
          </a:prstGeom>
          <a:noFill/>
        </p:spPr>
        <p:txBody>
          <a:bodyPr wrap="square" rtlCol="0">
            <a:spAutoFit/>
          </a:bodyPr>
          <a:lstStyle/>
          <a:p>
            <a:r>
              <a:rPr lang="en-US" sz="3200" dirty="0">
                <a:solidFill>
                  <a:srgbClr val="484656"/>
                </a:solidFill>
                <a:latin typeface="+mj-lt"/>
              </a:rPr>
              <a:t>Topic and Aim of the LIVES Forum</a:t>
            </a:r>
            <a:endParaRPr lang="en-GB" sz="3200" dirty="0">
              <a:solidFill>
                <a:srgbClr val="484656"/>
              </a:solidFill>
              <a:latin typeface="+mj-lt"/>
            </a:endParaRPr>
          </a:p>
        </p:txBody>
      </p:sp>
      <p:sp>
        <p:nvSpPr>
          <p:cNvPr id="6" name="Rectangle 5">
            <a:extLst>
              <a:ext uri="{FF2B5EF4-FFF2-40B4-BE49-F238E27FC236}">
                <a16:creationId xmlns:a16="http://schemas.microsoft.com/office/drawing/2014/main" id="{0177D300-2B4B-48D3-9ADD-5D6265FB94D7}"/>
              </a:ext>
            </a:extLst>
          </p:cNvPr>
          <p:cNvSpPr/>
          <p:nvPr/>
        </p:nvSpPr>
        <p:spPr>
          <a:xfrm>
            <a:off x="0" y="653481"/>
            <a:ext cx="716280" cy="23193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B8F41A3E-2D57-4549-BD6F-A9B465CF9C33}"/>
              </a:ext>
            </a:extLst>
          </p:cNvPr>
          <p:cNvSpPr txBox="1"/>
          <p:nvPr/>
        </p:nvSpPr>
        <p:spPr>
          <a:xfrm>
            <a:off x="795906" y="2129729"/>
            <a:ext cx="9087003" cy="1600438"/>
          </a:xfrm>
          <a:prstGeom prst="rect">
            <a:avLst/>
          </a:prstGeom>
          <a:noFill/>
        </p:spPr>
        <p:txBody>
          <a:bodyPr wrap="square" rtlCol="0">
            <a:spAutoFit/>
          </a:bodyPr>
          <a:lstStyle/>
          <a:p>
            <a:pPr algn="just"/>
            <a:r>
              <a:rPr lang="en-US" sz="1400" dirty="0"/>
              <a:t>The paramount goal of the Intensive care medicine is an optimal organ perfusion. Therefore we intend to dedicate this ESICM Life Forum to analyze the most state of art diagnostic and clinical approaches dedicated to improve organ perfusion in a different organ systems: cerebral, cardiac, pulmonary, abdominal and peripheral tissues. We are planning one session to focus on research in this field and possible AI input in decision making process. </a:t>
            </a:r>
            <a:endParaRPr lang="lt-LT" sz="1400" dirty="0"/>
          </a:p>
          <a:p>
            <a:pPr algn="just"/>
            <a:endParaRPr lang="en-US" sz="1400" dirty="0"/>
          </a:p>
          <a:p>
            <a:pPr algn="just"/>
            <a:endParaRPr lang="en-US" sz="1400" dirty="0"/>
          </a:p>
        </p:txBody>
      </p:sp>
      <p:sp>
        <p:nvSpPr>
          <p:cNvPr id="7" name="TextBox 6">
            <a:extLst>
              <a:ext uri="{FF2B5EF4-FFF2-40B4-BE49-F238E27FC236}">
                <a16:creationId xmlns:a16="http://schemas.microsoft.com/office/drawing/2014/main" id="{691196DB-1193-9FD7-4DE3-B97757E8AB4D}"/>
              </a:ext>
            </a:extLst>
          </p:cNvPr>
          <p:cNvSpPr txBox="1"/>
          <p:nvPr/>
        </p:nvSpPr>
        <p:spPr>
          <a:xfrm>
            <a:off x="795906" y="1548794"/>
            <a:ext cx="5004530" cy="492443"/>
          </a:xfrm>
          <a:prstGeom prst="rect">
            <a:avLst/>
          </a:prstGeom>
          <a:noFill/>
        </p:spPr>
        <p:txBody>
          <a:bodyPr wrap="square" rtlCol="0">
            <a:spAutoFit/>
          </a:bodyPr>
          <a:lstStyle/>
          <a:p>
            <a:br>
              <a:rPr lang="lt-LT" sz="800" dirty="0">
                <a:latin typeface="+mj-lt"/>
              </a:rPr>
            </a:br>
            <a:r>
              <a:rPr lang="en-US" dirty="0">
                <a:solidFill>
                  <a:srgbClr val="C00000"/>
                </a:solidFill>
                <a:latin typeface="+mj-lt"/>
              </a:rPr>
              <a:t>Organ Perfusion Challenges: Head </a:t>
            </a:r>
            <a:r>
              <a:rPr lang="lt-LT" dirty="0">
                <a:solidFill>
                  <a:srgbClr val="C00000"/>
                </a:solidFill>
                <a:latin typeface="+mj-lt"/>
              </a:rPr>
              <a:t>to</a:t>
            </a:r>
            <a:r>
              <a:rPr lang="en-US" dirty="0">
                <a:solidFill>
                  <a:srgbClr val="C00000"/>
                </a:solidFill>
                <a:latin typeface="+mj-lt"/>
              </a:rPr>
              <a:t> Toe</a:t>
            </a:r>
          </a:p>
        </p:txBody>
      </p:sp>
    </p:spTree>
    <p:extLst>
      <p:ext uri="{BB962C8B-B14F-4D97-AF65-F5344CB8AC3E}">
        <p14:creationId xmlns:p14="http://schemas.microsoft.com/office/powerpoint/2010/main" val="303204596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B3150AE1-2F6B-48C2-AB04-1FD5EA8A45A2}"/>
              </a:ext>
            </a:extLst>
          </p:cNvPr>
          <p:cNvSpPr/>
          <p:nvPr/>
        </p:nvSpPr>
        <p:spPr>
          <a:xfrm>
            <a:off x="9753604" y="0"/>
            <a:ext cx="2438396" cy="418123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35F3AE4C-7494-4AB9-B154-78A78815B60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020892" y="150017"/>
            <a:ext cx="5999170" cy="5440609"/>
          </a:xfrm>
          <a:prstGeom prst="rect">
            <a:avLst/>
          </a:prstGeom>
        </p:spPr>
      </p:pic>
      <p:sp>
        <p:nvSpPr>
          <p:cNvPr id="2" name="TextBox 1">
            <a:extLst>
              <a:ext uri="{FF2B5EF4-FFF2-40B4-BE49-F238E27FC236}">
                <a16:creationId xmlns:a16="http://schemas.microsoft.com/office/drawing/2014/main" id="{9CCB7133-C410-4F7D-819B-87178FA46AAD}"/>
              </a:ext>
            </a:extLst>
          </p:cNvPr>
          <p:cNvSpPr txBox="1"/>
          <p:nvPr/>
        </p:nvSpPr>
        <p:spPr>
          <a:xfrm>
            <a:off x="795906" y="1420414"/>
            <a:ext cx="4753102" cy="369332"/>
          </a:xfrm>
          <a:prstGeom prst="rect">
            <a:avLst/>
          </a:prstGeom>
          <a:noFill/>
        </p:spPr>
        <p:txBody>
          <a:bodyPr wrap="square">
            <a:spAutoFit/>
          </a:bodyPr>
          <a:lstStyle/>
          <a:p>
            <a:pPr marR="0" rtl="0"/>
            <a:r>
              <a:rPr lang="en-GB" dirty="0">
                <a:solidFill>
                  <a:srgbClr val="C00000"/>
                </a:solidFill>
                <a:latin typeface="+mj-lt"/>
              </a:rPr>
              <a:t>FOODIE Vilnius</a:t>
            </a:r>
            <a:endParaRPr lang="en-GB" sz="2800" dirty="0">
              <a:solidFill>
                <a:srgbClr val="C00000"/>
              </a:solidFill>
              <a:latin typeface="+mj-lt"/>
            </a:endParaRPr>
          </a:p>
        </p:txBody>
      </p:sp>
      <p:sp>
        <p:nvSpPr>
          <p:cNvPr id="26" name="TextBox 25">
            <a:extLst>
              <a:ext uri="{FF2B5EF4-FFF2-40B4-BE49-F238E27FC236}">
                <a16:creationId xmlns:a16="http://schemas.microsoft.com/office/drawing/2014/main" id="{74B2F2A2-243E-4005-8D54-761FDC757982}"/>
              </a:ext>
            </a:extLst>
          </p:cNvPr>
          <p:cNvSpPr txBox="1"/>
          <p:nvPr/>
        </p:nvSpPr>
        <p:spPr>
          <a:xfrm>
            <a:off x="795906" y="2023695"/>
            <a:ext cx="2619417" cy="830997"/>
          </a:xfrm>
          <a:prstGeom prst="rect">
            <a:avLst/>
          </a:prstGeom>
          <a:noFill/>
        </p:spPr>
        <p:txBody>
          <a:bodyPr wrap="square">
            <a:spAutoFit/>
          </a:bodyPr>
          <a:lstStyle/>
          <a:p>
            <a:r>
              <a:rPr lang="en-US" sz="1200" dirty="0">
                <a:solidFill>
                  <a:srgbClr val="484656"/>
                </a:solidFill>
              </a:rPr>
              <a:t>Because foodies </a:t>
            </a:r>
            <a:r>
              <a:rPr lang="en-US" sz="1200" dirty="0" err="1">
                <a:solidFill>
                  <a:srgbClr val="484656"/>
                </a:solidFill>
              </a:rPr>
              <a:t>gonna</a:t>
            </a:r>
            <a:r>
              <a:rPr lang="en-US" sz="1200" dirty="0">
                <a:solidFill>
                  <a:srgbClr val="484656"/>
                </a:solidFill>
              </a:rPr>
              <a:t> food. Vilnius’ </a:t>
            </a:r>
            <a:r>
              <a:rPr lang="en-US" sz="1200" b="1" dirty="0">
                <a:solidFill>
                  <a:srgbClr val="C00000"/>
                </a:solidFill>
              </a:rPr>
              <a:t>vibrant food culture </a:t>
            </a:r>
            <a:r>
              <a:rPr lang="en-US" sz="1200" dirty="0">
                <a:solidFill>
                  <a:srgbClr val="484656"/>
                </a:solidFill>
              </a:rPr>
              <a:t>will satisfy any plate because every stomach deserves to be happy</a:t>
            </a:r>
            <a:endParaRPr lang="en-GB" sz="1200" dirty="0">
              <a:solidFill>
                <a:srgbClr val="484656"/>
              </a:solidFill>
            </a:endParaRPr>
          </a:p>
        </p:txBody>
      </p:sp>
      <p:sp>
        <p:nvSpPr>
          <p:cNvPr id="25" name="Rectangle 24">
            <a:extLst>
              <a:ext uri="{FF2B5EF4-FFF2-40B4-BE49-F238E27FC236}">
                <a16:creationId xmlns:a16="http://schemas.microsoft.com/office/drawing/2014/main" id="{AA0E4169-A6FF-4E5E-9461-A4A230AB5124}"/>
              </a:ext>
            </a:extLst>
          </p:cNvPr>
          <p:cNvSpPr/>
          <p:nvPr/>
        </p:nvSpPr>
        <p:spPr>
          <a:xfrm>
            <a:off x="3887206" y="1267374"/>
            <a:ext cx="2750669" cy="4758288"/>
          </a:xfrm>
          <a:prstGeom prst="rect">
            <a:avLst/>
          </a:prstGeom>
          <a:solidFill>
            <a:srgbClr val="FBF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3" name="Picture 32">
            <a:extLst>
              <a:ext uri="{FF2B5EF4-FFF2-40B4-BE49-F238E27FC236}">
                <a16:creationId xmlns:a16="http://schemas.microsoft.com/office/drawing/2014/main" id="{FE1F08F2-88B6-4F6F-AA36-6DA146A2AB7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991584" y="3363524"/>
            <a:ext cx="2458402" cy="3244544"/>
          </a:xfrm>
          <a:prstGeom prst="rect">
            <a:avLst/>
          </a:prstGeom>
        </p:spPr>
      </p:pic>
      <p:pic>
        <p:nvPicPr>
          <p:cNvPr id="28" name="Picture 27">
            <a:extLst>
              <a:ext uri="{FF2B5EF4-FFF2-40B4-BE49-F238E27FC236}">
                <a16:creationId xmlns:a16="http://schemas.microsoft.com/office/drawing/2014/main" id="{11470300-A5FB-4F93-8708-0D32868D3E4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88063" y="1467850"/>
            <a:ext cx="1368519" cy="1694884"/>
          </a:xfrm>
          <a:prstGeom prst="rect">
            <a:avLst/>
          </a:prstGeom>
        </p:spPr>
      </p:pic>
      <p:pic>
        <p:nvPicPr>
          <p:cNvPr id="18" name="Picture 17">
            <a:extLst>
              <a:ext uri="{FF2B5EF4-FFF2-40B4-BE49-F238E27FC236}">
                <a16:creationId xmlns:a16="http://schemas.microsoft.com/office/drawing/2014/main" id="{7408EDD7-4D65-4677-ABB5-B76B49C8792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88945" y="4985796"/>
            <a:ext cx="2122565" cy="1872204"/>
          </a:xfrm>
          <a:prstGeom prst="rect">
            <a:avLst/>
          </a:prstGeom>
        </p:spPr>
      </p:pic>
      <p:sp>
        <p:nvSpPr>
          <p:cNvPr id="16" name="TextBox 15">
            <a:extLst>
              <a:ext uri="{FF2B5EF4-FFF2-40B4-BE49-F238E27FC236}">
                <a16:creationId xmlns:a16="http://schemas.microsoft.com/office/drawing/2014/main" id="{409DE232-36FA-461D-AF46-718876952B5F}"/>
              </a:ext>
            </a:extLst>
          </p:cNvPr>
          <p:cNvSpPr txBox="1"/>
          <p:nvPr/>
        </p:nvSpPr>
        <p:spPr>
          <a:xfrm>
            <a:off x="795906" y="484670"/>
            <a:ext cx="5379720" cy="584775"/>
          </a:xfrm>
          <a:prstGeom prst="rect">
            <a:avLst/>
          </a:prstGeom>
          <a:noFill/>
        </p:spPr>
        <p:txBody>
          <a:bodyPr wrap="square" rtlCol="0">
            <a:spAutoFit/>
          </a:bodyPr>
          <a:lstStyle/>
          <a:p>
            <a:r>
              <a:rPr lang="en-GB" sz="3200" dirty="0">
                <a:solidFill>
                  <a:srgbClr val="484656"/>
                </a:solidFill>
                <a:latin typeface="+mj-lt"/>
              </a:rPr>
              <a:t>Destination Vilnius</a:t>
            </a:r>
          </a:p>
        </p:txBody>
      </p:sp>
      <p:sp>
        <p:nvSpPr>
          <p:cNvPr id="17" name="Rectangle 16">
            <a:extLst>
              <a:ext uri="{FF2B5EF4-FFF2-40B4-BE49-F238E27FC236}">
                <a16:creationId xmlns:a16="http://schemas.microsoft.com/office/drawing/2014/main" id="{EC3C2F8F-81CC-4020-94B1-432B62ED63A4}"/>
              </a:ext>
            </a:extLst>
          </p:cNvPr>
          <p:cNvSpPr/>
          <p:nvPr/>
        </p:nvSpPr>
        <p:spPr>
          <a:xfrm>
            <a:off x="0" y="653481"/>
            <a:ext cx="716280" cy="23193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a:extLst>
              <a:ext uri="{FF2B5EF4-FFF2-40B4-BE49-F238E27FC236}">
                <a16:creationId xmlns:a16="http://schemas.microsoft.com/office/drawing/2014/main" id="{B8FB652A-01DB-4249-9E5B-3CEB09B4FA53}"/>
              </a:ext>
            </a:extLst>
          </p:cNvPr>
          <p:cNvCxnSpPr>
            <a:cxnSpLocks/>
          </p:cNvCxnSpPr>
          <p:nvPr/>
        </p:nvCxnSpPr>
        <p:spPr>
          <a:xfrm>
            <a:off x="863729" y="1851752"/>
            <a:ext cx="237948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TextBox 22">
            <a:hlinkClick r:id="rId6"/>
            <a:extLst>
              <a:ext uri="{FF2B5EF4-FFF2-40B4-BE49-F238E27FC236}">
                <a16:creationId xmlns:a16="http://schemas.microsoft.com/office/drawing/2014/main" id="{97E7532C-26F4-477F-AED9-D56A6D0795AF}"/>
              </a:ext>
            </a:extLst>
          </p:cNvPr>
          <p:cNvSpPr txBox="1"/>
          <p:nvPr/>
        </p:nvSpPr>
        <p:spPr>
          <a:xfrm>
            <a:off x="9502388" y="6535045"/>
            <a:ext cx="2532209" cy="276999"/>
          </a:xfrm>
          <a:prstGeom prst="rect">
            <a:avLst/>
          </a:prstGeom>
          <a:noFill/>
        </p:spPr>
        <p:txBody>
          <a:bodyPr wrap="square" anchor="ctr">
            <a:spAutoFit/>
          </a:bodyPr>
          <a:lstStyle/>
          <a:p>
            <a:pPr marR="0" algn="r" rtl="0"/>
            <a:r>
              <a:rPr lang="en-US" baseline="30000" dirty="0">
                <a:solidFill>
                  <a:srgbClr val="C00000"/>
                </a:solidFill>
                <a:latin typeface="DM Sans" pitchFamily="2" charset="0"/>
              </a:rPr>
              <a:t>www.</a:t>
            </a:r>
            <a:r>
              <a:rPr lang="lt-LT" baseline="30000" dirty="0">
                <a:solidFill>
                  <a:srgbClr val="C00000"/>
                </a:solidFill>
                <a:latin typeface="DM Sans" pitchFamily="2" charset="0"/>
              </a:rPr>
              <a:t>go</a:t>
            </a:r>
            <a:r>
              <a:rPr lang="en-GB" sz="1800" b="0" i="0" u="none" strike="noStrike" baseline="30000" dirty="0">
                <a:solidFill>
                  <a:srgbClr val="C00000"/>
                </a:solidFill>
                <a:latin typeface="DM Sans" pitchFamily="2" charset="0"/>
              </a:rPr>
              <a:t>vi</a:t>
            </a:r>
            <a:r>
              <a:rPr lang="lt-LT" sz="1800" b="0" i="0" u="none" strike="noStrike" baseline="30000" dirty="0">
                <a:solidFill>
                  <a:srgbClr val="C00000"/>
                </a:solidFill>
                <a:latin typeface="DM Sans" pitchFamily="2" charset="0"/>
              </a:rPr>
              <a:t>lnius</a:t>
            </a:r>
            <a:r>
              <a:rPr lang="en-GB" sz="1800" b="0" i="0" u="none" strike="noStrike" baseline="30000" dirty="0">
                <a:solidFill>
                  <a:srgbClr val="C00000"/>
                </a:solidFill>
                <a:latin typeface="DM Sans" pitchFamily="2" charset="0"/>
              </a:rPr>
              <a:t>.</a:t>
            </a:r>
            <a:r>
              <a:rPr lang="en-GB" sz="1800" b="0" i="0" u="none" strike="noStrike" baseline="30000" dirty="0" err="1">
                <a:solidFill>
                  <a:srgbClr val="C00000"/>
                </a:solidFill>
                <a:latin typeface="DM Sans" pitchFamily="2" charset="0"/>
              </a:rPr>
              <a:t>lt</a:t>
            </a:r>
            <a:endParaRPr lang="en-GB" sz="1800" b="0" i="0" u="none" strike="noStrike" baseline="30000" dirty="0">
              <a:solidFill>
                <a:srgbClr val="C00000"/>
              </a:solidFill>
              <a:latin typeface="DM Sans" pitchFamily="2" charset="0"/>
            </a:endParaRPr>
          </a:p>
        </p:txBody>
      </p:sp>
    </p:spTree>
    <p:extLst>
      <p:ext uri="{BB962C8B-B14F-4D97-AF65-F5344CB8AC3E}">
        <p14:creationId xmlns:p14="http://schemas.microsoft.com/office/powerpoint/2010/main" val="576069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B3150AE1-2F6B-48C2-AB04-1FD5EA8A45A2}"/>
              </a:ext>
            </a:extLst>
          </p:cNvPr>
          <p:cNvSpPr/>
          <p:nvPr/>
        </p:nvSpPr>
        <p:spPr>
          <a:xfrm>
            <a:off x="9742689" y="0"/>
            <a:ext cx="2438396" cy="259462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9886" y="160214"/>
            <a:ext cx="3637991" cy="5458319"/>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5462" t="12289" r="7374" b="6195"/>
          <a:stretch/>
        </p:blipFill>
        <p:spPr>
          <a:xfrm>
            <a:off x="2255465" y="4878064"/>
            <a:ext cx="2922954" cy="1822361"/>
          </a:xfrm>
          <a:prstGeom prst="rect">
            <a:avLst/>
          </a:prstGeom>
        </p:spPr>
      </p:pic>
      <p:sp>
        <p:nvSpPr>
          <p:cNvPr id="15" name="TextBox 14">
            <a:extLst>
              <a:ext uri="{FF2B5EF4-FFF2-40B4-BE49-F238E27FC236}">
                <a16:creationId xmlns:a16="http://schemas.microsoft.com/office/drawing/2014/main" id="{51ED2D17-3305-4F41-B5B8-F28F25B3196E}"/>
              </a:ext>
            </a:extLst>
          </p:cNvPr>
          <p:cNvSpPr txBox="1"/>
          <p:nvPr/>
        </p:nvSpPr>
        <p:spPr>
          <a:xfrm>
            <a:off x="795906" y="2049604"/>
            <a:ext cx="2330248" cy="1754326"/>
          </a:xfrm>
          <a:prstGeom prst="rect">
            <a:avLst/>
          </a:prstGeom>
          <a:noFill/>
        </p:spPr>
        <p:txBody>
          <a:bodyPr wrap="square">
            <a:spAutoFit/>
          </a:bodyPr>
          <a:lstStyle/>
          <a:p>
            <a:r>
              <a:rPr lang="lt-LT" sz="1200" dirty="0">
                <a:solidFill>
                  <a:srgbClr val="484656"/>
                </a:solidFill>
              </a:rPr>
              <a:t>Cherished by everyone, our traditional cold beet soup </a:t>
            </a:r>
            <a:r>
              <a:rPr lang="lt-LT" sz="1200" b="1" dirty="0">
                <a:solidFill>
                  <a:srgbClr val="484656"/>
                </a:solidFill>
              </a:rPr>
              <a:t>Šaltibarčiai</a:t>
            </a:r>
            <a:r>
              <a:rPr lang="lt-LT" sz="1200" dirty="0">
                <a:solidFill>
                  <a:srgbClr val="484656"/>
                </a:solidFill>
              </a:rPr>
              <a:t> is a time-honoured delight. </a:t>
            </a:r>
          </a:p>
          <a:p>
            <a:endParaRPr lang="lt-LT" sz="1200" dirty="0">
              <a:solidFill>
                <a:srgbClr val="484656"/>
              </a:solidFill>
            </a:endParaRPr>
          </a:p>
          <a:p>
            <a:endParaRPr lang="lt-LT" sz="1200" dirty="0">
              <a:solidFill>
                <a:srgbClr val="484656"/>
              </a:solidFill>
            </a:endParaRPr>
          </a:p>
          <a:p>
            <a:r>
              <a:rPr lang="lt-LT" sz="1200" dirty="0">
                <a:solidFill>
                  <a:srgbClr val="484656"/>
                </a:solidFill>
              </a:rPr>
              <a:t>Just ask for</a:t>
            </a:r>
          </a:p>
          <a:p>
            <a:endParaRPr lang="lt-LT" sz="1200" dirty="0">
              <a:solidFill>
                <a:srgbClr val="484656"/>
              </a:solidFill>
            </a:endParaRPr>
          </a:p>
          <a:p>
            <a:r>
              <a:rPr lang="lt-LT" sz="1200" b="1" i="1" dirty="0">
                <a:solidFill>
                  <a:srgbClr val="C00000"/>
                </a:solidFill>
              </a:rPr>
              <a:t>[shall-tee-bar-sh-chai]</a:t>
            </a:r>
            <a:endParaRPr lang="en-GB" sz="1200" b="1" dirty="0">
              <a:solidFill>
                <a:srgbClr val="C00000"/>
              </a:solidFill>
            </a:endParaRPr>
          </a:p>
        </p:txBody>
      </p:sp>
      <p:sp>
        <p:nvSpPr>
          <p:cNvPr id="17" name="TextBox 16">
            <a:extLst>
              <a:ext uri="{FF2B5EF4-FFF2-40B4-BE49-F238E27FC236}">
                <a16:creationId xmlns:a16="http://schemas.microsoft.com/office/drawing/2014/main" id="{C974A72E-B0DC-4C75-9776-8B1F55C729F6}"/>
              </a:ext>
            </a:extLst>
          </p:cNvPr>
          <p:cNvSpPr txBox="1"/>
          <p:nvPr/>
        </p:nvSpPr>
        <p:spPr>
          <a:xfrm>
            <a:off x="795906" y="484670"/>
            <a:ext cx="5379720" cy="584775"/>
          </a:xfrm>
          <a:prstGeom prst="rect">
            <a:avLst/>
          </a:prstGeom>
          <a:noFill/>
        </p:spPr>
        <p:txBody>
          <a:bodyPr wrap="square" rtlCol="0">
            <a:spAutoFit/>
          </a:bodyPr>
          <a:lstStyle/>
          <a:p>
            <a:r>
              <a:rPr lang="en-GB" sz="3200" dirty="0">
                <a:solidFill>
                  <a:srgbClr val="484656"/>
                </a:solidFill>
                <a:latin typeface="+mj-lt"/>
              </a:rPr>
              <a:t>Destination Vilnius</a:t>
            </a:r>
          </a:p>
        </p:txBody>
      </p:sp>
      <p:sp>
        <p:nvSpPr>
          <p:cNvPr id="18" name="Rectangle 17">
            <a:extLst>
              <a:ext uri="{FF2B5EF4-FFF2-40B4-BE49-F238E27FC236}">
                <a16:creationId xmlns:a16="http://schemas.microsoft.com/office/drawing/2014/main" id="{DCCB2549-C1E2-4994-86F7-34EDE5A10D27}"/>
              </a:ext>
            </a:extLst>
          </p:cNvPr>
          <p:cNvSpPr/>
          <p:nvPr/>
        </p:nvSpPr>
        <p:spPr>
          <a:xfrm>
            <a:off x="0" y="653481"/>
            <a:ext cx="716280" cy="23193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236BA2E9-DA1A-4D03-A6A7-782F195CFDFE}"/>
              </a:ext>
            </a:extLst>
          </p:cNvPr>
          <p:cNvCxnSpPr>
            <a:cxnSpLocks/>
          </p:cNvCxnSpPr>
          <p:nvPr/>
        </p:nvCxnSpPr>
        <p:spPr>
          <a:xfrm>
            <a:off x="863729" y="1851752"/>
            <a:ext cx="237948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TextBox 19">
            <a:hlinkClick r:id="rId5"/>
            <a:extLst>
              <a:ext uri="{FF2B5EF4-FFF2-40B4-BE49-F238E27FC236}">
                <a16:creationId xmlns:a16="http://schemas.microsoft.com/office/drawing/2014/main" id="{F6CE53D1-FF6C-4505-B2E9-77A92F9DEB1F}"/>
              </a:ext>
            </a:extLst>
          </p:cNvPr>
          <p:cNvSpPr txBox="1"/>
          <p:nvPr/>
        </p:nvSpPr>
        <p:spPr>
          <a:xfrm>
            <a:off x="9502388" y="6535045"/>
            <a:ext cx="2532209" cy="276999"/>
          </a:xfrm>
          <a:prstGeom prst="rect">
            <a:avLst/>
          </a:prstGeom>
          <a:noFill/>
        </p:spPr>
        <p:txBody>
          <a:bodyPr wrap="square" anchor="ctr">
            <a:spAutoFit/>
          </a:bodyPr>
          <a:lstStyle/>
          <a:p>
            <a:pPr marR="0" algn="r" rtl="0"/>
            <a:r>
              <a:rPr lang="en-US" baseline="30000" dirty="0">
                <a:solidFill>
                  <a:srgbClr val="C00000"/>
                </a:solidFill>
                <a:latin typeface="DM Sans" pitchFamily="2" charset="0"/>
              </a:rPr>
              <a:t>www.</a:t>
            </a:r>
            <a:r>
              <a:rPr lang="lt-LT" baseline="30000" dirty="0">
                <a:solidFill>
                  <a:srgbClr val="C00000"/>
                </a:solidFill>
                <a:latin typeface="DM Sans" pitchFamily="2" charset="0"/>
              </a:rPr>
              <a:t>go</a:t>
            </a:r>
            <a:r>
              <a:rPr lang="en-GB" sz="1800" b="0" i="0" u="none" strike="noStrike" baseline="30000" dirty="0">
                <a:solidFill>
                  <a:srgbClr val="C00000"/>
                </a:solidFill>
                <a:latin typeface="DM Sans" pitchFamily="2" charset="0"/>
              </a:rPr>
              <a:t>vi</a:t>
            </a:r>
            <a:r>
              <a:rPr lang="lt-LT" sz="1800" b="0" i="0" u="none" strike="noStrike" baseline="30000" dirty="0">
                <a:solidFill>
                  <a:srgbClr val="C00000"/>
                </a:solidFill>
                <a:latin typeface="DM Sans" pitchFamily="2" charset="0"/>
              </a:rPr>
              <a:t>lnius</a:t>
            </a:r>
            <a:r>
              <a:rPr lang="en-GB" sz="1800" b="0" i="0" u="none" strike="noStrike" baseline="30000" dirty="0">
                <a:solidFill>
                  <a:srgbClr val="C00000"/>
                </a:solidFill>
                <a:latin typeface="DM Sans" pitchFamily="2" charset="0"/>
              </a:rPr>
              <a:t>.</a:t>
            </a:r>
            <a:r>
              <a:rPr lang="en-GB" sz="1800" b="0" i="0" u="none" strike="noStrike" baseline="30000" dirty="0" err="1">
                <a:solidFill>
                  <a:srgbClr val="C00000"/>
                </a:solidFill>
                <a:latin typeface="DM Sans" pitchFamily="2" charset="0"/>
              </a:rPr>
              <a:t>lt</a:t>
            </a:r>
            <a:endParaRPr lang="en-GB" sz="1800" b="0" i="0" u="none" strike="noStrike" baseline="30000" dirty="0">
              <a:solidFill>
                <a:srgbClr val="C00000"/>
              </a:solidFill>
              <a:latin typeface="DM Sans" pitchFamily="2" charset="0"/>
            </a:endParaRPr>
          </a:p>
        </p:txBody>
      </p:sp>
      <p:sp>
        <p:nvSpPr>
          <p:cNvPr id="22" name="TextBox 21">
            <a:extLst>
              <a:ext uri="{FF2B5EF4-FFF2-40B4-BE49-F238E27FC236}">
                <a16:creationId xmlns:a16="http://schemas.microsoft.com/office/drawing/2014/main" id="{CAF40D5B-DDE8-4A31-A10F-5650080D6A31}"/>
              </a:ext>
            </a:extLst>
          </p:cNvPr>
          <p:cNvSpPr txBox="1"/>
          <p:nvPr/>
        </p:nvSpPr>
        <p:spPr>
          <a:xfrm>
            <a:off x="795906" y="1420414"/>
            <a:ext cx="4753102" cy="369332"/>
          </a:xfrm>
          <a:prstGeom prst="rect">
            <a:avLst/>
          </a:prstGeom>
          <a:noFill/>
        </p:spPr>
        <p:txBody>
          <a:bodyPr wrap="square">
            <a:spAutoFit/>
          </a:bodyPr>
          <a:lstStyle/>
          <a:p>
            <a:pPr marR="0" rtl="0"/>
            <a:r>
              <a:rPr lang="en-GB" dirty="0">
                <a:solidFill>
                  <a:srgbClr val="C00000"/>
                </a:solidFill>
                <a:latin typeface="+mj-lt"/>
              </a:rPr>
              <a:t>FOODIE Vilnius</a:t>
            </a:r>
            <a:endParaRPr lang="en-GB" sz="2800" dirty="0">
              <a:solidFill>
                <a:srgbClr val="C00000"/>
              </a:solidFill>
              <a:latin typeface="+mj-lt"/>
            </a:endParaRPr>
          </a:p>
        </p:txBody>
      </p:sp>
      <p:sp>
        <p:nvSpPr>
          <p:cNvPr id="23" name="Rectangle 22">
            <a:extLst>
              <a:ext uri="{FF2B5EF4-FFF2-40B4-BE49-F238E27FC236}">
                <a16:creationId xmlns:a16="http://schemas.microsoft.com/office/drawing/2014/main" id="{F217E708-3465-425B-9368-CB0529C3C998}"/>
              </a:ext>
            </a:extLst>
          </p:cNvPr>
          <p:cNvSpPr/>
          <p:nvPr/>
        </p:nvSpPr>
        <p:spPr>
          <a:xfrm>
            <a:off x="6280853" y="804101"/>
            <a:ext cx="2627118" cy="2924157"/>
          </a:xfrm>
          <a:prstGeom prst="rect">
            <a:avLst/>
          </a:prstGeom>
          <a:solidFill>
            <a:srgbClr val="FBF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2050" name="Picture 2">
            <a:extLst>
              <a:ext uri="{FF2B5EF4-FFF2-40B4-BE49-F238E27FC236}">
                <a16:creationId xmlns:a16="http://schemas.microsoft.com/office/drawing/2014/main" id="{AB062F65-8150-8784-4527-CB7247469B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008338"/>
            <a:ext cx="2610900" cy="2532352"/>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r="18349"/>
          <a:stretch/>
        </p:blipFill>
        <p:spPr>
          <a:xfrm>
            <a:off x="5348230" y="3720443"/>
            <a:ext cx="2864030" cy="2341271"/>
          </a:xfrm>
          <a:prstGeom prst="rect">
            <a:avLst/>
          </a:prstGeom>
        </p:spPr>
      </p:pic>
    </p:spTree>
    <p:extLst>
      <p:ext uri="{BB962C8B-B14F-4D97-AF65-F5344CB8AC3E}">
        <p14:creationId xmlns:p14="http://schemas.microsoft.com/office/powerpoint/2010/main" val="989805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B3150AE1-2F6B-48C2-AB04-1FD5EA8A45A2}"/>
              </a:ext>
            </a:extLst>
          </p:cNvPr>
          <p:cNvSpPr/>
          <p:nvPr/>
        </p:nvSpPr>
        <p:spPr>
          <a:xfrm>
            <a:off x="9753604" y="0"/>
            <a:ext cx="2438396" cy="424375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Picture 38" descr="A person riding a horse in front of a building&#10;&#10;Description automatically generated">
            <a:extLst>
              <a:ext uri="{FF2B5EF4-FFF2-40B4-BE49-F238E27FC236}">
                <a16:creationId xmlns:a16="http://schemas.microsoft.com/office/drawing/2014/main" id="{11519F75-25D4-4BCB-ACEE-349B7D0DB2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62784" y="160214"/>
            <a:ext cx="5357277" cy="4849027"/>
          </a:xfrm>
          <a:prstGeom prst="rect">
            <a:avLst/>
          </a:prstGeom>
        </p:spPr>
      </p:pic>
      <p:pic>
        <p:nvPicPr>
          <p:cNvPr id="40" name="Picture 39">
            <a:extLst>
              <a:ext uri="{FF2B5EF4-FFF2-40B4-BE49-F238E27FC236}">
                <a16:creationId xmlns:a16="http://schemas.microsoft.com/office/drawing/2014/main" id="{DE59312C-157A-443B-A02E-74CD1D40518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02728" y="3635400"/>
            <a:ext cx="2641394" cy="3068942"/>
          </a:xfrm>
          <a:prstGeom prst="rect">
            <a:avLst/>
          </a:prstGeom>
        </p:spPr>
      </p:pic>
      <p:pic>
        <p:nvPicPr>
          <p:cNvPr id="19" name="Picture 18">
            <a:extLst>
              <a:ext uri="{FF2B5EF4-FFF2-40B4-BE49-F238E27FC236}">
                <a16:creationId xmlns:a16="http://schemas.microsoft.com/office/drawing/2014/main" id="{3167D43C-BC2D-4D20-A268-ACF915660F2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77771" y="4498495"/>
            <a:ext cx="2359543" cy="2081231"/>
          </a:xfrm>
          <a:prstGeom prst="rect">
            <a:avLst/>
          </a:prstGeom>
          <a:ln w="139700">
            <a:solidFill>
              <a:srgbClr val="FBFAFC"/>
            </a:solidFill>
            <a:miter lim="800000"/>
          </a:ln>
        </p:spPr>
      </p:pic>
      <p:sp>
        <p:nvSpPr>
          <p:cNvPr id="14" name="Rectangle 13">
            <a:hlinkClick r:id="rId6"/>
            <a:extLst>
              <a:ext uri="{FF2B5EF4-FFF2-40B4-BE49-F238E27FC236}">
                <a16:creationId xmlns:a16="http://schemas.microsoft.com/office/drawing/2014/main" id="{FA5D06B4-7E42-4E7D-9181-4B9D8D963BF2}"/>
              </a:ext>
            </a:extLst>
          </p:cNvPr>
          <p:cNvSpPr/>
          <p:nvPr/>
        </p:nvSpPr>
        <p:spPr>
          <a:xfrm>
            <a:off x="10063968" y="6427326"/>
            <a:ext cx="1327106" cy="246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sp>
        <p:nvSpPr>
          <p:cNvPr id="18" name="TextBox 17">
            <a:extLst>
              <a:ext uri="{FF2B5EF4-FFF2-40B4-BE49-F238E27FC236}">
                <a16:creationId xmlns:a16="http://schemas.microsoft.com/office/drawing/2014/main" id="{621B9863-A26A-4FB7-B6E7-AC324450DA07}"/>
              </a:ext>
            </a:extLst>
          </p:cNvPr>
          <p:cNvSpPr txBox="1"/>
          <p:nvPr/>
        </p:nvSpPr>
        <p:spPr>
          <a:xfrm>
            <a:off x="795906" y="1427108"/>
            <a:ext cx="4753102" cy="369332"/>
          </a:xfrm>
          <a:prstGeom prst="rect">
            <a:avLst/>
          </a:prstGeom>
          <a:noFill/>
        </p:spPr>
        <p:txBody>
          <a:bodyPr wrap="square" lIns="91440" tIns="45720" rIns="91440" bIns="45720" anchor="t">
            <a:spAutoFit/>
          </a:bodyPr>
          <a:lstStyle/>
          <a:p>
            <a:pPr marR="0" rtl="0"/>
            <a:r>
              <a:rPr lang="en-US" dirty="0">
                <a:solidFill>
                  <a:srgbClr val="C00000"/>
                </a:solidFill>
                <a:latin typeface="+mj-lt"/>
              </a:rPr>
              <a:t>FAIRYTALE</a:t>
            </a:r>
            <a:r>
              <a:rPr lang="lt-LT" dirty="0">
                <a:solidFill>
                  <a:srgbClr val="C00000"/>
                </a:solidFill>
                <a:latin typeface="+mj-lt"/>
              </a:rPr>
              <a:t> </a:t>
            </a:r>
            <a:r>
              <a:rPr lang="en-US" dirty="0">
                <a:solidFill>
                  <a:srgbClr val="C00000"/>
                </a:solidFill>
                <a:latin typeface="+mj-lt"/>
              </a:rPr>
              <a:t>Outskirts</a:t>
            </a:r>
            <a:endParaRPr lang="en-GB" sz="2800" dirty="0">
              <a:solidFill>
                <a:srgbClr val="C00000"/>
              </a:solidFill>
              <a:latin typeface="+mj-lt"/>
            </a:endParaRPr>
          </a:p>
        </p:txBody>
      </p:sp>
      <p:sp>
        <p:nvSpPr>
          <p:cNvPr id="20" name="TextBox 19">
            <a:extLst>
              <a:ext uri="{FF2B5EF4-FFF2-40B4-BE49-F238E27FC236}">
                <a16:creationId xmlns:a16="http://schemas.microsoft.com/office/drawing/2014/main" id="{72942A6D-B768-47BF-AEAE-DD1A8028A603}"/>
              </a:ext>
            </a:extLst>
          </p:cNvPr>
          <p:cNvSpPr txBox="1"/>
          <p:nvPr/>
        </p:nvSpPr>
        <p:spPr>
          <a:xfrm>
            <a:off x="795905" y="2049604"/>
            <a:ext cx="3201560" cy="1200329"/>
          </a:xfrm>
          <a:prstGeom prst="rect">
            <a:avLst/>
          </a:prstGeom>
          <a:noFill/>
        </p:spPr>
        <p:txBody>
          <a:bodyPr wrap="square">
            <a:spAutoFit/>
          </a:bodyPr>
          <a:lstStyle/>
          <a:p>
            <a:r>
              <a:rPr lang="en-US" sz="1200" dirty="0">
                <a:solidFill>
                  <a:srgbClr val="484656"/>
                </a:solidFill>
              </a:rPr>
              <a:t>Located just 28 km from Vilnius</a:t>
            </a:r>
            <a:r>
              <a:rPr lang="lt-LT" sz="1200" dirty="0">
                <a:solidFill>
                  <a:srgbClr val="484656"/>
                </a:solidFill>
              </a:rPr>
              <a:t>, </a:t>
            </a:r>
            <a:br>
              <a:rPr lang="lt-LT" sz="1200" dirty="0">
                <a:solidFill>
                  <a:srgbClr val="484656"/>
                </a:solidFill>
              </a:rPr>
            </a:br>
            <a:r>
              <a:rPr lang="lt-LT" sz="1200" dirty="0">
                <a:solidFill>
                  <a:srgbClr val="484656"/>
                </a:solidFill>
              </a:rPr>
              <a:t>the </a:t>
            </a:r>
            <a:r>
              <a:rPr lang="en-US" sz="1200" b="1" dirty="0" err="1">
                <a:solidFill>
                  <a:srgbClr val="484656"/>
                </a:solidFill>
              </a:rPr>
              <a:t>Trakai</a:t>
            </a:r>
            <a:r>
              <a:rPr lang="en-US" sz="1200" b="1" dirty="0">
                <a:solidFill>
                  <a:srgbClr val="484656"/>
                </a:solidFill>
              </a:rPr>
              <a:t> Island </a:t>
            </a:r>
            <a:r>
              <a:rPr lang="lt-LT" sz="1200" b="1" dirty="0">
                <a:solidFill>
                  <a:srgbClr val="484656"/>
                </a:solidFill>
              </a:rPr>
              <a:t>Castle </a:t>
            </a:r>
            <a:r>
              <a:rPr lang="lt-LT" sz="1200" dirty="0">
                <a:solidFill>
                  <a:srgbClr val="484656"/>
                </a:solidFill>
              </a:rPr>
              <a:t>is </a:t>
            </a:r>
            <a:r>
              <a:rPr lang="en-US" sz="1200" dirty="0">
                <a:solidFill>
                  <a:srgbClr val="484656"/>
                </a:solidFill>
              </a:rPr>
              <a:t>enveloped by legends, poems</a:t>
            </a:r>
            <a:r>
              <a:rPr lang="lt-LT" sz="1200" dirty="0">
                <a:solidFill>
                  <a:srgbClr val="484656"/>
                </a:solidFill>
              </a:rPr>
              <a:t> </a:t>
            </a:r>
            <a:r>
              <a:rPr lang="en-US" sz="1200" dirty="0">
                <a:solidFill>
                  <a:srgbClr val="484656"/>
                </a:solidFill>
              </a:rPr>
              <a:t>and an entire lake. </a:t>
            </a:r>
            <a:r>
              <a:rPr lang="lt-LT" sz="1200" dirty="0"/>
              <a:t>It need</a:t>
            </a:r>
            <a:r>
              <a:rPr lang="en-US" sz="1200" dirty="0"/>
              <a:t>s to be experienced in person to truly understand and appreciate</a:t>
            </a:r>
            <a:endParaRPr lang="en-GB" sz="1200" dirty="0">
              <a:solidFill>
                <a:srgbClr val="484656"/>
              </a:solidFill>
            </a:endParaRPr>
          </a:p>
          <a:p>
            <a:endParaRPr lang="en-GB" sz="1200" dirty="0">
              <a:solidFill>
                <a:srgbClr val="484656"/>
              </a:solidFill>
            </a:endParaRPr>
          </a:p>
        </p:txBody>
      </p:sp>
      <p:sp>
        <p:nvSpPr>
          <p:cNvPr id="21" name="TextBox 20">
            <a:extLst>
              <a:ext uri="{FF2B5EF4-FFF2-40B4-BE49-F238E27FC236}">
                <a16:creationId xmlns:a16="http://schemas.microsoft.com/office/drawing/2014/main" id="{8BB35CBD-52D9-42DC-A41B-27FE89F5BE42}"/>
              </a:ext>
            </a:extLst>
          </p:cNvPr>
          <p:cNvSpPr txBox="1"/>
          <p:nvPr/>
        </p:nvSpPr>
        <p:spPr>
          <a:xfrm>
            <a:off x="795906" y="484670"/>
            <a:ext cx="5379720" cy="584775"/>
          </a:xfrm>
          <a:prstGeom prst="rect">
            <a:avLst/>
          </a:prstGeom>
          <a:noFill/>
        </p:spPr>
        <p:txBody>
          <a:bodyPr wrap="square" rtlCol="0">
            <a:spAutoFit/>
          </a:bodyPr>
          <a:lstStyle/>
          <a:p>
            <a:r>
              <a:rPr lang="en-GB" sz="3200" dirty="0">
                <a:solidFill>
                  <a:srgbClr val="484656"/>
                </a:solidFill>
                <a:latin typeface="+mj-lt"/>
              </a:rPr>
              <a:t>Destination Vilnius</a:t>
            </a:r>
          </a:p>
        </p:txBody>
      </p:sp>
      <p:sp>
        <p:nvSpPr>
          <p:cNvPr id="22" name="Rectangle 21">
            <a:extLst>
              <a:ext uri="{FF2B5EF4-FFF2-40B4-BE49-F238E27FC236}">
                <a16:creationId xmlns:a16="http://schemas.microsoft.com/office/drawing/2014/main" id="{2D167D55-B5E7-4D30-ADC8-5E2FFB55DB93}"/>
              </a:ext>
            </a:extLst>
          </p:cNvPr>
          <p:cNvSpPr/>
          <p:nvPr/>
        </p:nvSpPr>
        <p:spPr>
          <a:xfrm>
            <a:off x="0" y="653481"/>
            <a:ext cx="716280" cy="23193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 name="Straight Connector 22">
            <a:extLst>
              <a:ext uri="{FF2B5EF4-FFF2-40B4-BE49-F238E27FC236}">
                <a16:creationId xmlns:a16="http://schemas.microsoft.com/office/drawing/2014/main" id="{2971094C-4DE6-4A64-A7CF-42ED7B33E377}"/>
              </a:ext>
            </a:extLst>
          </p:cNvPr>
          <p:cNvCxnSpPr>
            <a:cxnSpLocks/>
          </p:cNvCxnSpPr>
          <p:nvPr/>
        </p:nvCxnSpPr>
        <p:spPr>
          <a:xfrm>
            <a:off x="863729" y="1851752"/>
            <a:ext cx="237948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426DD2D-840A-411A-AD13-77864133D193}"/>
              </a:ext>
            </a:extLst>
          </p:cNvPr>
          <p:cNvSpPr/>
          <p:nvPr/>
        </p:nvSpPr>
        <p:spPr>
          <a:xfrm>
            <a:off x="4994030" y="2688492"/>
            <a:ext cx="828431" cy="1810003"/>
          </a:xfrm>
          <a:prstGeom prst="rect">
            <a:avLst/>
          </a:prstGeom>
          <a:solidFill>
            <a:srgbClr val="FBF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46" name="Picture 45">
            <a:extLst>
              <a:ext uri="{FF2B5EF4-FFF2-40B4-BE49-F238E27FC236}">
                <a16:creationId xmlns:a16="http://schemas.microsoft.com/office/drawing/2014/main" id="{000E918F-99BC-4BDE-B886-92536939C5A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150132" y="2275759"/>
            <a:ext cx="1368519" cy="2081231"/>
          </a:xfrm>
          <a:prstGeom prst="rect">
            <a:avLst/>
          </a:prstGeom>
        </p:spPr>
      </p:pic>
      <p:sp>
        <p:nvSpPr>
          <p:cNvPr id="16" name="TextBox 15">
            <a:hlinkClick r:id="rId8"/>
            <a:extLst>
              <a:ext uri="{FF2B5EF4-FFF2-40B4-BE49-F238E27FC236}">
                <a16:creationId xmlns:a16="http://schemas.microsoft.com/office/drawing/2014/main" id="{35ACFDCE-ED6D-4B82-A6AD-33DD301CB248}"/>
              </a:ext>
            </a:extLst>
          </p:cNvPr>
          <p:cNvSpPr txBox="1"/>
          <p:nvPr/>
        </p:nvSpPr>
        <p:spPr>
          <a:xfrm>
            <a:off x="9502388" y="6535045"/>
            <a:ext cx="2532209" cy="276999"/>
          </a:xfrm>
          <a:prstGeom prst="rect">
            <a:avLst/>
          </a:prstGeom>
          <a:noFill/>
        </p:spPr>
        <p:txBody>
          <a:bodyPr wrap="square" anchor="ctr">
            <a:spAutoFit/>
          </a:bodyPr>
          <a:lstStyle/>
          <a:p>
            <a:pPr marR="0" algn="r" rtl="0"/>
            <a:r>
              <a:rPr lang="en-US" baseline="30000" dirty="0">
                <a:solidFill>
                  <a:srgbClr val="C00000"/>
                </a:solidFill>
                <a:latin typeface="DM Sans" pitchFamily="2" charset="0"/>
              </a:rPr>
              <a:t>www.</a:t>
            </a:r>
            <a:r>
              <a:rPr lang="lt-LT" baseline="30000" dirty="0">
                <a:solidFill>
                  <a:srgbClr val="C00000"/>
                </a:solidFill>
                <a:latin typeface="DM Sans" pitchFamily="2" charset="0"/>
              </a:rPr>
              <a:t>go</a:t>
            </a:r>
            <a:r>
              <a:rPr lang="en-GB" sz="1800" b="0" i="0" u="none" strike="noStrike" baseline="30000" dirty="0">
                <a:solidFill>
                  <a:srgbClr val="C00000"/>
                </a:solidFill>
                <a:latin typeface="DM Sans" pitchFamily="2" charset="0"/>
              </a:rPr>
              <a:t>vi</a:t>
            </a:r>
            <a:r>
              <a:rPr lang="lt-LT" sz="1800" b="0" i="0" u="none" strike="noStrike" baseline="30000" dirty="0">
                <a:solidFill>
                  <a:srgbClr val="C00000"/>
                </a:solidFill>
                <a:latin typeface="DM Sans" pitchFamily="2" charset="0"/>
              </a:rPr>
              <a:t>lnius</a:t>
            </a:r>
            <a:r>
              <a:rPr lang="en-GB" sz="1800" b="0" i="0" u="none" strike="noStrike" baseline="30000" dirty="0">
                <a:solidFill>
                  <a:srgbClr val="C00000"/>
                </a:solidFill>
                <a:latin typeface="DM Sans" pitchFamily="2" charset="0"/>
              </a:rPr>
              <a:t>.</a:t>
            </a:r>
            <a:r>
              <a:rPr lang="en-GB" sz="1800" b="0" i="0" u="none" strike="noStrike" baseline="30000" dirty="0" err="1">
                <a:solidFill>
                  <a:srgbClr val="C00000"/>
                </a:solidFill>
                <a:latin typeface="DM Sans" pitchFamily="2" charset="0"/>
              </a:rPr>
              <a:t>lt</a:t>
            </a:r>
            <a:endParaRPr lang="en-GB" sz="1800" b="0" i="0" u="none" strike="noStrike" baseline="30000" dirty="0">
              <a:solidFill>
                <a:srgbClr val="C00000"/>
              </a:solidFill>
              <a:latin typeface="DM Sans" pitchFamily="2" charset="0"/>
            </a:endParaRPr>
          </a:p>
        </p:txBody>
      </p:sp>
    </p:spTree>
    <p:extLst>
      <p:ext uri="{BB962C8B-B14F-4D97-AF65-F5344CB8AC3E}">
        <p14:creationId xmlns:p14="http://schemas.microsoft.com/office/powerpoint/2010/main" val="2480345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5143C9F-36DF-48F0-8F25-54587DA6C5AE}"/>
              </a:ext>
            </a:extLst>
          </p:cNvPr>
          <p:cNvSpPr txBox="1"/>
          <p:nvPr/>
        </p:nvSpPr>
        <p:spPr>
          <a:xfrm>
            <a:off x="773392" y="1407198"/>
            <a:ext cx="3018768" cy="369332"/>
          </a:xfrm>
          <a:prstGeom prst="rect">
            <a:avLst/>
          </a:prstGeom>
          <a:noFill/>
        </p:spPr>
        <p:txBody>
          <a:bodyPr wrap="square" anchor="ctr">
            <a:spAutoFit/>
          </a:bodyPr>
          <a:lstStyle/>
          <a:p>
            <a:pPr marR="0" algn="l" rtl="0"/>
            <a:r>
              <a:rPr lang="fi-FI" dirty="0">
                <a:solidFill>
                  <a:srgbClr val="C00000"/>
                </a:solidFill>
                <a:latin typeface="+mj-lt"/>
              </a:rPr>
              <a:t>Public Transport</a:t>
            </a:r>
            <a:endParaRPr lang="en-GB" dirty="0">
              <a:solidFill>
                <a:srgbClr val="C00000"/>
              </a:solidFill>
              <a:latin typeface="+mj-lt"/>
            </a:endParaRPr>
          </a:p>
        </p:txBody>
      </p:sp>
      <p:sp>
        <p:nvSpPr>
          <p:cNvPr id="39" name="TextBox 38">
            <a:extLst>
              <a:ext uri="{FF2B5EF4-FFF2-40B4-BE49-F238E27FC236}">
                <a16:creationId xmlns:a16="http://schemas.microsoft.com/office/drawing/2014/main" id="{29537495-710A-44D7-B59A-ABAF7ED9C269}"/>
              </a:ext>
            </a:extLst>
          </p:cNvPr>
          <p:cNvSpPr txBox="1"/>
          <p:nvPr/>
        </p:nvSpPr>
        <p:spPr>
          <a:xfrm>
            <a:off x="795906" y="2935885"/>
            <a:ext cx="3012416" cy="369332"/>
          </a:xfrm>
          <a:prstGeom prst="rect">
            <a:avLst/>
          </a:prstGeom>
          <a:noFill/>
        </p:spPr>
        <p:txBody>
          <a:bodyPr wrap="square">
            <a:spAutoFit/>
          </a:bodyPr>
          <a:lstStyle/>
          <a:p>
            <a:pPr marR="0" algn="l" rtl="0"/>
            <a:r>
              <a:rPr lang="fi-FI" dirty="0">
                <a:solidFill>
                  <a:srgbClr val="C00000"/>
                </a:solidFill>
                <a:latin typeface="+mj-lt"/>
              </a:rPr>
              <a:t>Shared Mobility</a:t>
            </a:r>
            <a:endParaRPr lang="en-GB" dirty="0">
              <a:solidFill>
                <a:srgbClr val="C00000"/>
              </a:solidFill>
              <a:latin typeface="+mj-lt"/>
            </a:endParaRPr>
          </a:p>
        </p:txBody>
      </p:sp>
      <p:sp>
        <p:nvSpPr>
          <p:cNvPr id="20" name="TextBox 19">
            <a:extLst>
              <a:ext uri="{FF2B5EF4-FFF2-40B4-BE49-F238E27FC236}">
                <a16:creationId xmlns:a16="http://schemas.microsoft.com/office/drawing/2014/main" id="{739ECBB4-7D9E-49DB-B2F7-798FE626833F}"/>
              </a:ext>
            </a:extLst>
          </p:cNvPr>
          <p:cNvSpPr txBox="1"/>
          <p:nvPr/>
        </p:nvSpPr>
        <p:spPr>
          <a:xfrm>
            <a:off x="795906" y="4249427"/>
            <a:ext cx="2106156" cy="369332"/>
          </a:xfrm>
          <a:prstGeom prst="rect">
            <a:avLst/>
          </a:prstGeom>
          <a:noFill/>
        </p:spPr>
        <p:txBody>
          <a:bodyPr wrap="square">
            <a:spAutoFit/>
          </a:bodyPr>
          <a:lstStyle/>
          <a:p>
            <a:pPr marR="0" algn="l" rtl="0"/>
            <a:r>
              <a:rPr lang="fi-FI" dirty="0">
                <a:solidFill>
                  <a:srgbClr val="C00000"/>
                </a:solidFill>
                <a:latin typeface="+mj-lt"/>
              </a:rPr>
              <a:t>Taxi</a:t>
            </a:r>
            <a:endParaRPr lang="en-GB" dirty="0">
              <a:solidFill>
                <a:srgbClr val="C00000"/>
              </a:solidFill>
              <a:latin typeface="+mj-lt"/>
            </a:endParaRPr>
          </a:p>
        </p:txBody>
      </p:sp>
      <p:sp>
        <p:nvSpPr>
          <p:cNvPr id="48" name="Rectangle 47">
            <a:hlinkClick r:id="rId3"/>
            <a:extLst>
              <a:ext uri="{FF2B5EF4-FFF2-40B4-BE49-F238E27FC236}">
                <a16:creationId xmlns:a16="http://schemas.microsoft.com/office/drawing/2014/main" id="{246AD63F-39BD-4DAC-BB7A-E21C4524ED79}"/>
              </a:ext>
            </a:extLst>
          </p:cNvPr>
          <p:cNvSpPr/>
          <p:nvPr/>
        </p:nvSpPr>
        <p:spPr>
          <a:xfrm>
            <a:off x="6895552" y="1536596"/>
            <a:ext cx="1172123" cy="202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DCF5159-07CC-4463-A9EC-195B080333A9}"/>
              </a:ext>
            </a:extLst>
          </p:cNvPr>
          <p:cNvSpPr/>
          <p:nvPr/>
        </p:nvSpPr>
        <p:spPr>
          <a:xfrm>
            <a:off x="9753604" y="0"/>
            <a:ext cx="2438396" cy="424375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hlinkClick r:id="rId4"/>
            <a:extLst>
              <a:ext uri="{FF2B5EF4-FFF2-40B4-BE49-F238E27FC236}">
                <a16:creationId xmlns:a16="http://schemas.microsoft.com/office/drawing/2014/main" id="{0DFA7E46-A479-42CB-935E-22A8C3E1F184}"/>
              </a:ext>
            </a:extLst>
          </p:cNvPr>
          <p:cNvSpPr/>
          <p:nvPr/>
        </p:nvSpPr>
        <p:spPr>
          <a:xfrm>
            <a:off x="8777140" y="2374257"/>
            <a:ext cx="1655910" cy="178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05AB3FD2-A733-C67F-6F60-B80F68EB5489}"/>
              </a:ext>
            </a:extLst>
          </p:cNvPr>
          <p:cNvPicPr>
            <a:picLocks noChangeAspect="1"/>
          </p:cNvPicPr>
          <p:nvPr/>
        </p:nvPicPr>
        <p:blipFill rotWithShape="1">
          <a:blip r:embed="rId5"/>
          <a:srcRect l="47612" t="14082" r="2247" b="9063"/>
          <a:stretch/>
        </p:blipFill>
        <p:spPr>
          <a:xfrm>
            <a:off x="4596190" y="154410"/>
            <a:ext cx="7431685" cy="6551190"/>
          </a:xfrm>
          <a:prstGeom prst="rect">
            <a:avLst/>
          </a:prstGeom>
        </p:spPr>
      </p:pic>
      <p:sp>
        <p:nvSpPr>
          <p:cNvPr id="28" name="TextBox 27">
            <a:extLst>
              <a:ext uri="{FF2B5EF4-FFF2-40B4-BE49-F238E27FC236}">
                <a16:creationId xmlns:a16="http://schemas.microsoft.com/office/drawing/2014/main" id="{751F4FC6-9799-E202-8AA4-80B4C312AC4F}"/>
              </a:ext>
            </a:extLst>
          </p:cNvPr>
          <p:cNvSpPr txBox="1"/>
          <p:nvPr/>
        </p:nvSpPr>
        <p:spPr>
          <a:xfrm>
            <a:off x="773392" y="1966352"/>
            <a:ext cx="3517771" cy="461665"/>
          </a:xfrm>
          <a:prstGeom prst="rect">
            <a:avLst/>
          </a:prstGeom>
          <a:noFill/>
        </p:spPr>
        <p:txBody>
          <a:bodyPr wrap="square">
            <a:spAutoFit/>
          </a:bodyPr>
          <a:lstStyle/>
          <a:p>
            <a:r>
              <a:rPr lang="en-US" sz="1200" dirty="0"/>
              <a:t>Bus, express bus and trolleybus lines. Timetables at every stop</a:t>
            </a:r>
            <a:endParaRPr lang="en-GB" sz="1200" dirty="0"/>
          </a:p>
        </p:txBody>
      </p:sp>
      <p:sp>
        <p:nvSpPr>
          <p:cNvPr id="33" name="TextBox 32">
            <a:extLst>
              <a:ext uri="{FF2B5EF4-FFF2-40B4-BE49-F238E27FC236}">
                <a16:creationId xmlns:a16="http://schemas.microsoft.com/office/drawing/2014/main" id="{C548E255-2CA9-9A2D-3EA2-67B284C67451}"/>
              </a:ext>
            </a:extLst>
          </p:cNvPr>
          <p:cNvSpPr txBox="1"/>
          <p:nvPr/>
        </p:nvSpPr>
        <p:spPr>
          <a:xfrm>
            <a:off x="773392" y="3467120"/>
            <a:ext cx="3517771" cy="276999"/>
          </a:xfrm>
          <a:prstGeom prst="rect">
            <a:avLst/>
          </a:prstGeom>
          <a:noFill/>
        </p:spPr>
        <p:txBody>
          <a:bodyPr wrap="square">
            <a:spAutoFit/>
          </a:bodyPr>
          <a:lstStyle/>
          <a:p>
            <a:r>
              <a:rPr lang="en-US" sz="1200" dirty="0"/>
              <a:t>Car, bike, e-scooter sharing system</a:t>
            </a:r>
            <a:endParaRPr lang="en-GB" sz="1200" dirty="0"/>
          </a:p>
        </p:txBody>
      </p:sp>
      <p:sp>
        <p:nvSpPr>
          <p:cNvPr id="35" name="TextBox 34">
            <a:extLst>
              <a:ext uri="{FF2B5EF4-FFF2-40B4-BE49-F238E27FC236}">
                <a16:creationId xmlns:a16="http://schemas.microsoft.com/office/drawing/2014/main" id="{EBBAB57E-A860-EEC2-6DF4-798DF735050F}"/>
              </a:ext>
            </a:extLst>
          </p:cNvPr>
          <p:cNvSpPr txBox="1"/>
          <p:nvPr/>
        </p:nvSpPr>
        <p:spPr>
          <a:xfrm>
            <a:off x="779745" y="4803648"/>
            <a:ext cx="2379486" cy="461665"/>
          </a:xfrm>
          <a:prstGeom prst="rect">
            <a:avLst/>
          </a:prstGeom>
          <a:noFill/>
        </p:spPr>
        <p:txBody>
          <a:bodyPr wrap="square">
            <a:spAutoFit/>
          </a:bodyPr>
          <a:lstStyle/>
          <a:p>
            <a:r>
              <a:rPr lang="en-US" sz="1200" dirty="0"/>
              <a:t>User friendly mobility apps, </a:t>
            </a:r>
          </a:p>
          <a:p>
            <a:r>
              <a:rPr lang="en-US" sz="1200" dirty="0"/>
              <a:t>1 km – 1 € </a:t>
            </a:r>
            <a:endParaRPr lang="en-GB" sz="1200" dirty="0"/>
          </a:p>
        </p:txBody>
      </p:sp>
      <p:sp>
        <p:nvSpPr>
          <p:cNvPr id="15" name="TextBox 14">
            <a:extLst>
              <a:ext uri="{FF2B5EF4-FFF2-40B4-BE49-F238E27FC236}">
                <a16:creationId xmlns:a16="http://schemas.microsoft.com/office/drawing/2014/main" id="{469DFC9B-DE0D-4A03-B298-2CD50716FA7E}"/>
              </a:ext>
            </a:extLst>
          </p:cNvPr>
          <p:cNvSpPr txBox="1"/>
          <p:nvPr/>
        </p:nvSpPr>
        <p:spPr>
          <a:xfrm>
            <a:off x="795906" y="484670"/>
            <a:ext cx="5379720" cy="584775"/>
          </a:xfrm>
          <a:prstGeom prst="rect">
            <a:avLst/>
          </a:prstGeom>
          <a:noFill/>
        </p:spPr>
        <p:txBody>
          <a:bodyPr wrap="square" rtlCol="0">
            <a:spAutoFit/>
          </a:bodyPr>
          <a:lstStyle/>
          <a:p>
            <a:r>
              <a:rPr lang="lt-LT" sz="3200" dirty="0">
                <a:solidFill>
                  <a:srgbClr val="484656"/>
                </a:solidFill>
                <a:latin typeface="+mj-lt"/>
              </a:rPr>
              <a:t>Getting Around</a:t>
            </a:r>
            <a:endParaRPr lang="en-GB" sz="3200" dirty="0">
              <a:solidFill>
                <a:srgbClr val="484656"/>
              </a:solidFill>
              <a:latin typeface="+mj-lt"/>
            </a:endParaRPr>
          </a:p>
        </p:txBody>
      </p:sp>
      <p:sp>
        <p:nvSpPr>
          <p:cNvPr id="16" name="Rectangle 15">
            <a:extLst>
              <a:ext uri="{FF2B5EF4-FFF2-40B4-BE49-F238E27FC236}">
                <a16:creationId xmlns:a16="http://schemas.microsoft.com/office/drawing/2014/main" id="{74B6A5AF-5F6A-4B78-9987-175891817BCE}"/>
              </a:ext>
            </a:extLst>
          </p:cNvPr>
          <p:cNvSpPr/>
          <p:nvPr/>
        </p:nvSpPr>
        <p:spPr>
          <a:xfrm>
            <a:off x="0" y="653481"/>
            <a:ext cx="716280" cy="23193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a:extLst>
              <a:ext uri="{FF2B5EF4-FFF2-40B4-BE49-F238E27FC236}">
                <a16:creationId xmlns:a16="http://schemas.microsoft.com/office/drawing/2014/main" id="{48EE9502-6908-473D-B5B1-5187835A7101}"/>
              </a:ext>
            </a:extLst>
          </p:cNvPr>
          <p:cNvCxnSpPr>
            <a:cxnSpLocks/>
          </p:cNvCxnSpPr>
          <p:nvPr/>
        </p:nvCxnSpPr>
        <p:spPr>
          <a:xfrm>
            <a:off x="863729" y="1851752"/>
            <a:ext cx="237948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E5C1CFF-0A23-49FA-98FA-DA044FF9EB30}"/>
              </a:ext>
            </a:extLst>
          </p:cNvPr>
          <p:cNvCxnSpPr>
            <a:cxnSpLocks/>
          </p:cNvCxnSpPr>
          <p:nvPr/>
        </p:nvCxnSpPr>
        <p:spPr>
          <a:xfrm>
            <a:off x="863729" y="3352304"/>
            <a:ext cx="237948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0773B41-D115-4A9C-A907-E9792494E690}"/>
              </a:ext>
            </a:extLst>
          </p:cNvPr>
          <p:cNvCxnSpPr>
            <a:cxnSpLocks/>
          </p:cNvCxnSpPr>
          <p:nvPr/>
        </p:nvCxnSpPr>
        <p:spPr>
          <a:xfrm>
            <a:off x="863729" y="4665398"/>
            <a:ext cx="237948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5339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4AC1F3-8116-4DC9-B5DF-AA4D191F2D90}"/>
              </a:ext>
            </a:extLst>
          </p:cNvPr>
          <p:cNvGrpSpPr/>
          <p:nvPr/>
        </p:nvGrpSpPr>
        <p:grpSpPr>
          <a:xfrm>
            <a:off x="838200" y="2675304"/>
            <a:ext cx="1866591" cy="916050"/>
            <a:chOff x="1307192" y="5561682"/>
            <a:chExt cx="1866591" cy="916050"/>
          </a:xfrm>
        </p:grpSpPr>
        <p:sp>
          <p:nvSpPr>
            <p:cNvPr id="50" name="TextBox 49">
              <a:extLst>
                <a:ext uri="{FF2B5EF4-FFF2-40B4-BE49-F238E27FC236}">
                  <a16:creationId xmlns:a16="http://schemas.microsoft.com/office/drawing/2014/main" id="{F072F76C-79E8-4BD2-B326-6954FE5D6DFC}"/>
                </a:ext>
              </a:extLst>
            </p:cNvPr>
            <p:cNvSpPr txBox="1"/>
            <p:nvPr/>
          </p:nvSpPr>
          <p:spPr>
            <a:xfrm>
              <a:off x="1307192" y="5892957"/>
              <a:ext cx="1490014" cy="584775"/>
            </a:xfrm>
            <a:prstGeom prst="rect">
              <a:avLst/>
            </a:prstGeom>
            <a:noFill/>
          </p:spPr>
          <p:txBody>
            <a:bodyPr wrap="square">
              <a:spAutoFit/>
            </a:bodyPr>
            <a:lstStyle/>
            <a:p>
              <a:r>
                <a:rPr lang="en-GB" sz="1600" dirty="0">
                  <a:cs typeface="Arial" panose="020B0604020202020204" pitchFamily="34" charset="0"/>
                </a:rPr>
                <a:t>Current room</a:t>
              </a:r>
              <a:br>
                <a:rPr lang="en-GB" sz="1600" dirty="0">
                  <a:cs typeface="Arial" panose="020B0604020202020204" pitchFamily="34" charset="0"/>
                </a:rPr>
              </a:br>
              <a:r>
                <a:rPr lang="en-GB" sz="1600" dirty="0">
                  <a:cs typeface="Arial" panose="020B0604020202020204" pitchFamily="34" charset="0"/>
                </a:rPr>
                <a:t>capacity</a:t>
              </a:r>
            </a:p>
          </p:txBody>
        </p:sp>
        <p:sp>
          <p:nvSpPr>
            <p:cNvPr id="51" name="TextBox 50">
              <a:extLst>
                <a:ext uri="{FF2B5EF4-FFF2-40B4-BE49-F238E27FC236}">
                  <a16:creationId xmlns:a16="http://schemas.microsoft.com/office/drawing/2014/main" id="{7ACBF064-B822-4330-94DB-B70416263054}"/>
                </a:ext>
              </a:extLst>
            </p:cNvPr>
            <p:cNvSpPr txBox="1"/>
            <p:nvPr/>
          </p:nvSpPr>
          <p:spPr>
            <a:xfrm>
              <a:off x="1320272" y="5561682"/>
              <a:ext cx="1853511" cy="461665"/>
            </a:xfrm>
            <a:prstGeom prst="rect">
              <a:avLst/>
            </a:prstGeom>
            <a:noFill/>
          </p:spPr>
          <p:txBody>
            <a:bodyPr wrap="square">
              <a:spAutoFit/>
            </a:bodyPr>
            <a:lstStyle/>
            <a:p>
              <a:r>
                <a:rPr lang="fi-FI" sz="2400" dirty="0">
                  <a:solidFill>
                    <a:srgbClr val="C00000"/>
                  </a:solidFill>
                  <a:latin typeface="+mj-lt"/>
                </a:rPr>
                <a:t>5,500+</a:t>
              </a:r>
              <a:endParaRPr lang="en-GB" sz="2400" dirty="0">
                <a:solidFill>
                  <a:srgbClr val="C00000"/>
                </a:solidFill>
                <a:latin typeface="+mj-lt"/>
              </a:endParaRPr>
            </a:p>
          </p:txBody>
        </p:sp>
      </p:grpSp>
      <p:sp>
        <p:nvSpPr>
          <p:cNvPr id="19" name="Rectangle 18">
            <a:extLst>
              <a:ext uri="{FF2B5EF4-FFF2-40B4-BE49-F238E27FC236}">
                <a16:creationId xmlns:a16="http://schemas.microsoft.com/office/drawing/2014/main" id="{291C7DF8-7930-4D0E-BB27-5FB22C1FD2CC}"/>
              </a:ext>
            </a:extLst>
          </p:cNvPr>
          <p:cNvSpPr/>
          <p:nvPr/>
        </p:nvSpPr>
        <p:spPr>
          <a:xfrm>
            <a:off x="9753604" y="3283336"/>
            <a:ext cx="2438396" cy="359274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 name="Straight Connector 46">
            <a:extLst>
              <a:ext uri="{FF2B5EF4-FFF2-40B4-BE49-F238E27FC236}">
                <a16:creationId xmlns:a16="http://schemas.microsoft.com/office/drawing/2014/main" id="{699A9F79-B0BD-47D3-915D-4EFB643C434E}"/>
              </a:ext>
            </a:extLst>
          </p:cNvPr>
          <p:cNvCxnSpPr>
            <a:cxnSpLocks/>
          </p:cNvCxnSpPr>
          <p:nvPr/>
        </p:nvCxnSpPr>
        <p:spPr>
          <a:xfrm flipH="1">
            <a:off x="838200" y="2358422"/>
            <a:ext cx="144970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16" name="WiFi PIC">
            <a:extLst>
              <a:ext uri="{FF2B5EF4-FFF2-40B4-BE49-F238E27FC236}">
                <a16:creationId xmlns:a16="http://schemas.microsoft.com/office/drawing/2014/main" id="{9E186816-8D14-4288-84F8-EBD5F511A9F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29433" y="137801"/>
            <a:ext cx="6090629" cy="6583428"/>
          </a:xfrm>
          <a:prstGeom prst="rect">
            <a:avLst/>
          </a:prstGeom>
        </p:spPr>
      </p:pic>
      <p:grpSp>
        <p:nvGrpSpPr>
          <p:cNvPr id="3" name="Group 2">
            <a:extLst>
              <a:ext uri="{FF2B5EF4-FFF2-40B4-BE49-F238E27FC236}">
                <a16:creationId xmlns:a16="http://schemas.microsoft.com/office/drawing/2014/main" id="{AE7D355C-A02E-4040-B572-2DFBDA7C6010}"/>
              </a:ext>
            </a:extLst>
          </p:cNvPr>
          <p:cNvGrpSpPr/>
          <p:nvPr/>
        </p:nvGrpSpPr>
        <p:grpSpPr>
          <a:xfrm>
            <a:off x="838200" y="1416585"/>
            <a:ext cx="1041512" cy="669829"/>
            <a:chOff x="5458296" y="5402026"/>
            <a:chExt cx="1041512" cy="669829"/>
          </a:xfrm>
        </p:grpSpPr>
        <p:sp>
          <p:nvSpPr>
            <p:cNvPr id="52" name="TextBox 51">
              <a:extLst>
                <a:ext uri="{FF2B5EF4-FFF2-40B4-BE49-F238E27FC236}">
                  <a16:creationId xmlns:a16="http://schemas.microsoft.com/office/drawing/2014/main" id="{1CDD24DC-AEC1-4531-AD46-946E09EA3038}"/>
                </a:ext>
              </a:extLst>
            </p:cNvPr>
            <p:cNvSpPr txBox="1"/>
            <p:nvPr/>
          </p:nvSpPr>
          <p:spPr>
            <a:xfrm>
              <a:off x="5458296" y="5733301"/>
              <a:ext cx="1041512" cy="338554"/>
            </a:xfrm>
            <a:prstGeom prst="rect">
              <a:avLst/>
            </a:prstGeom>
            <a:noFill/>
          </p:spPr>
          <p:txBody>
            <a:bodyPr wrap="square">
              <a:spAutoFit/>
            </a:bodyPr>
            <a:lstStyle/>
            <a:p>
              <a:r>
                <a:rPr lang="en-GB" sz="1600" dirty="0">
                  <a:cs typeface="Arial" panose="020B0604020202020204" pitchFamily="34" charset="0"/>
                </a:rPr>
                <a:t>Hotels</a:t>
              </a:r>
            </a:p>
          </p:txBody>
        </p:sp>
        <p:sp>
          <p:nvSpPr>
            <p:cNvPr id="53" name="TextBox 52">
              <a:extLst>
                <a:ext uri="{FF2B5EF4-FFF2-40B4-BE49-F238E27FC236}">
                  <a16:creationId xmlns:a16="http://schemas.microsoft.com/office/drawing/2014/main" id="{1056286F-192F-400A-AA93-B44D0AF0E930}"/>
                </a:ext>
              </a:extLst>
            </p:cNvPr>
            <p:cNvSpPr txBox="1"/>
            <p:nvPr/>
          </p:nvSpPr>
          <p:spPr>
            <a:xfrm>
              <a:off x="5471377" y="5402026"/>
              <a:ext cx="779548" cy="461665"/>
            </a:xfrm>
            <a:prstGeom prst="rect">
              <a:avLst/>
            </a:prstGeom>
            <a:noFill/>
          </p:spPr>
          <p:txBody>
            <a:bodyPr wrap="square">
              <a:spAutoFit/>
            </a:bodyPr>
            <a:lstStyle/>
            <a:p>
              <a:r>
                <a:rPr lang="en-US" sz="2400" dirty="0">
                  <a:solidFill>
                    <a:srgbClr val="C00000"/>
                  </a:solidFill>
                  <a:latin typeface="+mj-lt"/>
                </a:rPr>
                <a:t>64</a:t>
              </a:r>
              <a:endParaRPr lang="en-GB" sz="2400" dirty="0">
                <a:solidFill>
                  <a:srgbClr val="C00000"/>
                </a:solidFill>
                <a:latin typeface="+mj-lt"/>
              </a:endParaRPr>
            </a:p>
          </p:txBody>
        </p:sp>
      </p:grpSp>
      <p:cxnSp>
        <p:nvCxnSpPr>
          <p:cNvPr id="48" name="Straight Connector 47">
            <a:extLst>
              <a:ext uri="{FF2B5EF4-FFF2-40B4-BE49-F238E27FC236}">
                <a16:creationId xmlns:a16="http://schemas.microsoft.com/office/drawing/2014/main" id="{699E03F1-75EF-4B19-B598-5E34BD47188E}"/>
              </a:ext>
            </a:extLst>
          </p:cNvPr>
          <p:cNvCxnSpPr>
            <a:cxnSpLocks/>
          </p:cNvCxnSpPr>
          <p:nvPr/>
        </p:nvCxnSpPr>
        <p:spPr>
          <a:xfrm flipH="1">
            <a:off x="851280" y="3940478"/>
            <a:ext cx="143662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AE5279E3-A8C0-4E24-9D59-4DFEE52C93F1}"/>
              </a:ext>
            </a:extLst>
          </p:cNvPr>
          <p:cNvGrpSpPr/>
          <p:nvPr/>
        </p:nvGrpSpPr>
        <p:grpSpPr>
          <a:xfrm>
            <a:off x="851280" y="4261337"/>
            <a:ext cx="2259907" cy="669829"/>
            <a:chOff x="7881793" y="5402025"/>
            <a:chExt cx="2259907" cy="669829"/>
          </a:xfrm>
        </p:grpSpPr>
        <p:sp>
          <p:nvSpPr>
            <p:cNvPr id="54" name="TextBox 53">
              <a:extLst>
                <a:ext uri="{FF2B5EF4-FFF2-40B4-BE49-F238E27FC236}">
                  <a16:creationId xmlns:a16="http://schemas.microsoft.com/office/drawing/2014/main" id="{17C21D06-4F47-4ED3-A6F5-4F1924D118E7}"/>
                </a:ext>
              </a:extLst>
            </p:cNvPr>
            <p:cNvSpPr txBox="1"/>
            <p:nvPr/>
          </p:nvSpPr>
          <p:spPr>
            <a:xfrm>
              <a:off x="7881793" y="5733300"/>
              <a:ext cx="2038266" cy="338554"/>
            </a:xfrm>
            <a:prstGeom prst="rect">
              <a:avLst/>
            </a:prstGeom>
            <a:noFill/>
          </p:spPr>
          <p:txBody>
            <a:bodyPr wrap="square">
              <a:spAutoFit/>
            </a:bodyPr>
            <a:lstStyle/>
            <a:p>
              <a:r>
                <a:rPr lang="en-GB" sz="1600" dirty="0">
                  <a:cs typeface="Arial" panose="020B0604020202020204" pitchFamily="34" charset="0"/>
                </a:rPr>
                <a:t>Average rate</a:t>
              </a:r>
            </a:p>
          </p:txBody>
        </p:sp>
        <p:sp>
          <p:nvSpPr>
            <p:cNvPr id="55" name="TextBox 54">
              <a:extLst>
                <a:ext uri="{FF2B5EF4-FFF2-40B4-BE49-F238E27FC236}">
                  <a16:creationId xmlns:a16="http://schemas.microsoft.com/office/drawing/2014/main" id="{8B9D2531-F0F0-4EF6-A3FE-B85882DAF36A}"/>
                </a:ext>
              </a:extLst>
            </p:cNvPr>
            <p:cNvSpPr txBox="1"/>
            <p:nvPr/>
          </p:nvSpPr>
          <p:spPr>
            <a:xfrm>
              <a:off x="7894873" y="5402025"/>
              <a:ext cx="2246827" cy="461665"/>
            </a:xfrm>
            <a:prstGeom prst="rect">
              <a:avLst/>
            </a:prstGeom>
            <a:noFill/>
          </p:spPr>
          <p:txBody>
            <a:bodyPr wrap="square">
              <a:spAutoFit/>
            </a:bodyPr>
            <a:lstStyle/>
            <a:p>
              <a:r>
                <a:rPr lang="fi-FI" sz="2400" b="1" dirty="0">
                  <a:solidFill>
                    <a:srgbClr val="C00000"/>
                  </a:solidFill>
                  <a:latin typeface="+mj-lt"/>
                </a:rPr>
                <a:t>120 Eur</a:t>
              </a:r>
              <a:endParaRPr lang="en-GB" sz="2400" b="1" dirty="0">
                <a:solidFill>
                  <a:srgbClr val="C00000"/>
                </a:solidFill>
                <a:latin typeface="+mj-lt"/>
              </a:endParaRPr>
            </a:p>
          </p:txBody>
        </p:sp>
      </p:grpSp>
      <p:pic>
        <p:nvPicPr>
          <p:cNvPr id="17" name="WiFi PIC">
            <a:extLst>
              <a:ext uri="{FF2B5EF4-FFF2-40B4-BE49-F238E27FC236}">
                <a16:creationId xmlns:a16="http://schemas.microsoft.com/office/drawing/2014/main" id="{2F859A95-38F2-410A-8FE6-8DDFB0469E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69495" y="3127450"/>
            <a:ext cx="3434807" cy="3592749"/>
          </a:xfrm>
          <a:prstGeom prst="rect">
            <a:avLst/>
          </a:prstGeom>
          <a:ln w="127000">
            <a:solidFill>
              <a:schemeClr val="bg1"/>
            </a:solidFill>
            <a:miter lim="800000"/>
          </a:ln>
        </p:spPr>
      </p:pic>
      <p:sp>
        <p:nvSpPr>
          <p:cNvPr id="21" name="TextBox 20">
            <a:extLst>
              <a:ext uri="{FF2B5EF4-FFF2-40B4-BE49-F238E27FC236}">
                <a16:creationId xmlns:a16="http://schemas.microsoft.com/office/drawing/2014/main" id="{3FEBC9AF-95E3-4582-98D6-ABDC44C4170F}"/>
              </a:ext>
            </a:extLst>
          </p:cNvPr>
          <p:cNvSpPr txBox="1"/>
          <p:nvPr/>
        </p:nvSpPr>
        <p:spPr>
          <a:xfrm>
            <a:off x="840370" y="533655"/>
            <a:ext cx="5379720" cy="523220"/>
          </a:xfrm>
          <a:prstGeom prst="rect">
            <a:avLst/>
          </a:prstGeom>
          <a:noFill/>
        </p:spPr>
        <p:txBody>
          <a:bodyPr wrap="square" rtlCol="0">
            <a:spAutoFit/>
          </a:bodyPr>
          <a:lstStyle/>
          <a:p>
            <a:r>
              <a:rPr lang="lt-LT" sz="2800" dirty="0">
                <a:solidFill>
                  <a:srgbClr val="484656"/>
                </a:solidFill>
                <a:latin typeface="+mj-lt"/>
              </a:rPr>
              <a:t>Vilnius Hotels</a:t>
            </a:r>
            <a:endParaRPr lang="en-GB" sz="2800" dirty="0">
              <a:solidFill>
                <a:srgbClr val="484656"/>
              </a:solidFill>
              <a:latin typeface="+mj-lt"/>
            </a:endParaRPr>
          </a:p>
        </p:txBody>
      </p:sp>
      <p:sp>
        <p:nvSpPr>
          <p:cNvPr id="22" name="Rectangle 21">
            <a:extLst>
              <a:ext uri="{FF2B5EF4-FFF2-40B4-BE49-F238E27FC236}">
                <a16:creationId xmlns:a16="http://schemas.microsoft.com/office/drawing/2014/main" id="{92A73CB7-1CE5-4355-83DE-8BF63A639943}"/>
              </a:ext>
            </a:extLst>
          </p:cNvPr>
          <p:cNvSpPr/>
          <p:nvPr/>
        </p:nvSpPr>
        <p:spPr>
          <a:xfrm>
            <a:off x="0" y="653481"/>
            <a:ext cx="716280" cy="23193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88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decel="4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accel="40000" decel="40000" fill="hold" nodeType="withEffect">
                                  <p:stCondLst>
                                    <p:cond delay="20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fill="hold"/>
                                        <p:tgtEl>
                                          <p:spTgt spid="47"/>
                                        </p:tgtEl>
                                        <p:attrNameLst>
                                          <p:attrName>ppt_x</p:attrName>
                                        </p:attrNameLst>
                                      </p:cBhvr>
                                      <p:tavLst>
                                        <p:tav tm="0">
                                          <p:val>
                                            <p:strVal val="0-#ppt_w/2"/>
                                          </p:val>
                                        </p:tav>
                                        <p:tav tm="100000">
                                          <p:val>
                                            <p:strVal val="#ppt_x"/>
                                          </p:val>
                                        </p:tav>
                                      </p:tavLst>
                                    </p:anim>
                                    <p:anim calcmode="lin" valueType="num">
                                      <p:cBhvr additive="base">
                                        <p:cTn id="12" dur="500" fill="hold"/>
                                        <p:tgtEl>
                                          <p:spTgt spid="47"/>
                                        </p:tgtEl>
                                        <p:attrNameLst>
                                          <p:attrName>ppt_y</p:attrName>
                                        </p:attrNameLst>
                                      </p:cBhvr>
                                      <p:tavLst>
                                        <p:tav tm="0">
                                          <p:val>
                                            <p:strVal val="#ppt_y"/>
                                          </p:val>
                                        </p:tav>
                                        <p:tav tm="100000">
                                          <p:val>
                                            <p:strVal val="#ppt_y"/>
                                          </p:val>
                                        </p:tav>
                                      </p:tavLst>
                                    </p:anim>
                                  </p:childTnLst>
                                </p:cTn>
                              </p:par>
                              <p:par>
                                <p:cTn id="13" presetID="2" presetClass="entr" presetSubtype="8" accel="20000" decel="20000" fill="hold" nodeType="withEffect">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60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0-#ppt_w/2"/>
                                          </p:val>
                                        </p:tav>
                                        <p:tav tm="100000">
                                          <p:val>
                                            <p:strVal val="#ppt_x"/>
                                          </p:val>
                                        </p:tav>
                                      </p:tavLst>
                                    </p:anim>
                                    <p:anim calcmode="lin" valueType="num">
                                      <p:cBhvr additive="base">
                                        <p:cTn id="20" dur="500" fill="hold"/>
                                        <p:tgtEl>
                                          <p:spTgt spid="48"/>
                                        </p:tgtEl>
                                        <p:attrNameLst>
                                          <p:attrName>ppt_y</p:attrName>
                                        </p:attrNameLst>
                                      </p:cBhvr>
                                      <p:tavLst>
                                        <p:tav tm="0">
                                          <p:val>
                                            <p:strVal val="#ppt_y"/>
                                          </p:val>
                                        </p:tav>
                                        <p:tav tm="100000">
                                          <p:val>
                                            <p:strVal val="#ppt_y"/>
                                          </p:val>
                                        </p:tav>
                                      </p:tavLst>
                                    </p:anim>
                                  </p:childTnLst>
                                </p:cTn>
                              </p:par>
                              <p:par>
                                <p:cTn id="21" presetID="2" presetClass="entr" presetSubtype="8" accel="40000" decel="40000" fill="hold" nodeType="withEffect">
                                  <p:stCondLst>
                                    <p:cond delay="80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0-#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par>
                                <p:cTn id="25" presetID="6" presetClass="emph" presetSubtype="0" accel="100000" autoRev="1" fill="remove" nodeType="withEffect">
                                  <p:stCondLst>
                                    <p:cond delay="7500"/>
                                  </p:stCondLst>
                                  <p:childTnLst>
                                    <p:animScale>
                                      <p:cBhvr>
                                        <p:cTn id="26" dur="600" fill="hold"/>
                                        <p:tgtEl>
                                          <p:spTgt spid="11"/>
                                        </p:tgtEl>
                                      </p:cBhvr>
                                      <p:by x="110000" y="110000"/>
                                    </p:animScale>
                                  </p:childTnLst>
                                </p:cTn>
                              </p:par>
                              <p:par>
                                <p:cTn id="27" presetID="6" presetClass="emph" presetSubtype="0" accel="33333" decel="33333" autoRev="1" fill="remove" nodeType="withEffect">
                                  <p:stCondLst>
                                    <p:cond delay="6300"/>
                                  </p:stCondLst>
                                  <p:childTnLst>
                                    <p:animScale>
                                      <p:cBhvr>
                                        <p:cTn id="28" dur="600" fill="hold"/>
                                        <p:tgtEl>
                                          <p:spTgt spid="3"/>
                                        </p:tgtEl>
                                      </p:cBhvr>
                                      <p:by x="110000" y="110000"/>
                                    </p:animScale>
                                  </p:childTnLst>
                                </p:cTn>
                              </p:par>
                              <p:par>
                                <p:cTn id="29" presetID="6" presetClass="emph" presetSubtype="0" accel="10000" decel="10000" autoRev="1" fill="remove" nodeType="withEffect">
                                  <p:stCondLst>
                                    <p:cond delay="8700"/>
                                  </p:stCondLst>
                                  <p:childTnLst>
                                    <p:animScale>
                                      <p:cBhvr>
                                        <p:cTn id="30" dur="600" fill="hold"/>
                                        <p:tgtEl>
                                          <p:spTgt spid="4"/>
                                        </p:tgtEl>
                                      </p:cBhvr>
                                      <p:by x="110000" y="110000"/>
                                    </p:animScale>
                                  </p:childTnLst>
                                </p:cTn>
                              </p:par>
                              <p:par>
                                <p:cTn id="31" presetID="6" presetClass="emph" presetSubtype="0" accel="10000" decel="10000" autoRev="1" fill="remove" nodeType="withEffect">
                                  <p:stCondLst>
                                    <p:cond delay="20000"/>
                                  </p:stCondLst>
                                  <p:childTnLst>
                                    <p:animScale>
                                      <p:cBhvr>
                                        <p:cTn id="32" dur="600" fill="hold"/>
                                        <p:tgtEl>
                                          <p:spTgt spid="11"/>
                                        </p:tgtEl>
                                      </p:cBhvr>
                                      <p:by x="110000" y="110000"/>
                                    </p:animScale>
                                  </p:childTnLst>
                                </p:cTn>
                              </p:par>
                              <p:par>
                                <p:cTn id="33" presetID="6" presetClass="emph" presetSubtype="0" accel="10000" decel="10000" autoRev="1" fill="remove" nodeType="withEffect">
                                  <p:stCondLst>
                                    <p:cond delay="18800"/>
                                  </p:stCondLst>
                                  <p:childTnLst>
                                    <p:animScale>
                                      <p:cBhvr>
                                        <p:cTn id="34" dur="600" fill="hold"/>
                                        <p:tgtEl>
                                          <p:spTgt spid="3"/>
                                        </p:tgtEl>
                                      </p:cBhvr>
                                      <p:by x="110000" y="110000"/>
                                    </p:animScale>
                                  </p:childTnLst>
                                </p:cTn>
                              </p:par>
                              <p:par>
                                <p:cTn id="35" presetID="6" presetClass="emph" presetSubtype="0" accel="10000" decel="10000" autoRev="1" fill="remove" nodeType="withEffect">
                                  <p:stCondLst>
                                    <p:cond delay="21100"/>
                                  </p:stCondLst>
                                  <p:childTnLst>
                                    <p:animScale>
                                      <p:cBhvr>
                                        <p:cTn id="36" dur="600" fill="hold"/>
                                        <p:tgtEl>
                                          <p:spTgt spid="4"/>
                                        </p:tgtEl>
                                      </p:cBhvr>
                                      <p:by x="110000" y="110000"/>
                                    </p:animScale>
                                  </p:childTnLst>
                                </p:cTn>
                              </p:par>
                              <p:par>
                                <p:cTn id="37" presetID="6" presetClass="emph" presetSubtype="0" accel="10000" decel="10000" autoRev="1" fill="remove" nodeType="withEffect">
                                  <p:stCondLst>
                                    <p:cond delay="35300"/>
                                  </p:stCondLst>
                                  <p:childTnLst>
                                    <p:animScale>
                                      <p:cBhvr>
                                        <p:cTn id="38" dur="600" fill="hold"/>
                                        <p:tgtEl>
                                          <p:spTgt spid="11"/>
                                        </p:tgtEl>
                                      </p:cBhvr>
                                      <p:by x="110000" y="110000"/>
                                    </p:animScale>
                                  </p:childTnLst>
                                </p:cTn>
                              </p:par>
                              <p:par>
                                <p:cTn id="39" presetID="6" presetClass="emph" presetSubtype="0" accel="10000" decel="10000" autoRev="1" fill="remove" nodeType="withEffect">
                                  <p:stCondLst>
                                    <p:cond delay="34100"/>
                                  </p:stCondLst>
                                  <p:childTnLst>
                                    <p:animScale>
                                      <p:cBhvr>
                                        <p:cTn id="40" dur="600" fill="hold"/>
                                        <p:tgtEl>
                                          <p:spTgt spid="3"/>
                                        </p:tgtEl>
                                      </p:cBhvr>
                                      <p:by x="110000" y="110000"/>
                                    </p:animScale>
                                  </p:childTnLst>
                                </p:cTn>
                              </p:par>
                              <p:par>
                                <p:cTn id="41" presetID="6" presetClass="emph" presetSubtype="0" accel="10000" decel="10000" autoRev="1" fill="remove" nodeType="withEffect">
                                  <p:stCondLst>
                                    <p:cond delay="36500"/>
                                  </p:stCondLst>
                                  <p:childTnLst>
                                    <p:animScale>
                                      <p:cBhvr>
                                        <p:cTn id="42" dur="600" fill="hold"/>
                                        <p:tgtEl>
                                          <p:spTgt spid="4"/>
                                        </p:tgtEl>
                                      </p:cBhvr>
                                      <p:by x="110000" y="110000"/>
                                    </p:animScale>
                                  </p:childTnLst>
                                </p:cTn>
                              </p:par>
                              <p:par>
                                <p:cTn id="43" presetID="6" presetClass="emph" presetSubtype="0" accel="10000" decel="10000" autoRev="1" fill="remove" nodeType="withEffect">
                                  <p:stCondLst>
                                    <p:cond delay="50000"/>
                                  </p:stCondLst>
                                  <p:childTnLst>
                                    <p:animScale>
                                      <p:cBhvr>
                                        <p:cTn id="44" dur="600" fill="hold"/>
                                        <p:tgtEl>
                                          <p:spTgt spid="11"/>
                                        </p:tgtEl>
                                      </p:cBhvr>
                                      <p:by x="110000" y="110000"/>
                                    </p:animScale>
                                  </p:childTnLst>
                                </p:cTn>
                              </p:par>
                              <p:par>
                                <p:cTn id="45" presetID="6" presetClass="emph" presetSubtype="0" accel="10000" decel="10000" autoRev="1" fill="remove" nodeType="withEffect">
                                  <p:stCondLst>
                                    <p:cond delay="48900"/>
                                  </p:stCondLst>
                                  <p:childTnLst>
                                    <p:animScale>
                                      <p:cBhvr>
                                        <p:cTn id="46" dur="600" fill="hold"/>
                                        <p:tgtEl>
                                          <p:spTgt spid="3"/>
                                        </p:tgtEl>
                                      </p:cBhvr>
                                      <p:by x="110000" y="110000"/>
                                    </p:animScale>
                                  </p:childTnLst>
                                </p:cTn>
                              </p:par>
                              <p:par>
                                <p:cTn id="47" presetID="6" presetClass="emph" presetSubtype="0" accel="10000" decel="10000" autoRev="1" fill="remove" nodeType="withEffect">
                                  <p:stCondLst>
                                    <p:cond delay="51300"/>
                                  </p:stCondLst>
                                  <p:childTnLst>
                                    <p:animScale>
                                      <p:cBhvr>
                                        <p:cTn id="48" dur="600" fill="hold"/>
                                        <p:tgtEl>
                                          <p:spTgt spid="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E51B84-FB2A-4C3E-BCFB-CAFD350290EB}"/>
              </a:ext>
            </a:extLst>
          </p:cNvPr>
          <p:cNvSpPr/>
          <p:nvPr/>
        </p:nvSpPr>
        <p:spPr>
          <a:xfrm>
            <a:off x="148491" y="156308"/>
            <a:ext cx="11871571" cy="65649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32" name="Before we start, do you know where Vilnius is?"/>
          <p:cNvSpPr txBox="1"/>
          <p:nvPr/>
        </p:nvSpPr>
        <p:spPr>
          <a:xfrm>
            <a:off x="4204429" y="2697932"/>
            <a:ext cx="3453945" cy="543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defRPr sz="5500">
                <a:solidFill>
                  <a:srgbClr val="FFFFFF"/>
                </a:solidFill>
                <a:latin typeface="Krona One"/>
                <a:ea typeface="Krona One"/>
                <a:cs typeface="Krona One"/>
                <a:sym typeface="Krona One"/>
              </a:defRPr>
            </a:lvl1pPr>
          </a:lstStyle>
          <a:p>
            <a:pPr algn="ctr"/>
            <a:r>
              <a:rPr lang="en-US" sz="3200" dirty="0">
                <a:solidFill>
                  <a:schemeClr val="bg1"/>
                </a:solidFill>
                <a:latin typeface="+mj-lt"/>
              </a:rPr>
              <a:t>Meeting</a:t>
            </a:r>
            <a:r>
              <a:rPr lang="lt-LT" sz="3200" dirty="0">
                <a:solidFill>
                  <a:schemeClr val="bg1"/>
                </a:solidFill>
                <a:latin typeface="+mj-lt"/>
              </a:rPr>
              <a:t> Venue </a:t>
            </a:r>
            <a:endParaRPr sz="3200" dirty="0">
              <a:solidFill>
                <a:schemeClr val="bg1"/>
              </a:solidFill>
              <a:latin typeface="+mj-lt"/>
            </a:endParaRPr>
          </a:p>
        </p:txBody>
      </p:sp>
      <p:sp>
        <p:nvSpPr>
          <p:cNvPr id="5" name="Freeform 5">
            <a:extLst>
              <a:ext uri="{FF2B5EF4-FFF2-40B4-BE49-F238E27FC236}">
                <a16:creationId xmlns:a16="http://schemas.microsoft.com/office/drawing/2014/main" id="{4C94A7CB-E62B-473E-B022-0092155AC670}"/>
              </a:ext>
            </a:extLst>
          </p:cNvPr>
          <p:cNvSpPr>
            <a:spLocks/>
          </p:cNvSpPr>
          <p:nvPr/>
        </p:nvSpPr>
        <p:spPr bwMode="auto">
          <a:xfrm>
            <a:off x="3834140" y="2116936"/>
            <a:ext cx="274419" cy="1705732"/>
          </a:xfrm>
          <a:custGeom>
            <a:avLst/>
            <a:gdLst>
              <a:gd name="T0" fmla="*/ 0 w 72"/>
              <a:gd name="T1" fmla="*/ 248 h 418"/>
              <a:gd name="T2" fmla="*/ 0 w 72"/>
              <a:gd name="T3" fmla="*/ 3 h 418"/>
              <a:gd name="T4" fmla="*/ 3 w 72"/>
              <a:gd name="T5" fmla="*/ 0 h 418"/>
              <a:gd name="T6" fmla="*/ 69 w 72"/>
              <a:gd name="T7" fmla="*/ 0 h 418"/>
              <a:gd name="T8" fmla="*/ 71 w 72"/>
              <a:gd name="T9" fmla="*/ 2 h 418"/>
              <a:gd name="T10" fmla="*/ 71 w 72"/>
              <a:gd name="T11" fmla="*/ 15 h 418"/>
              <a:gd name="T12" fmla="*/ 69 w 72"/>
              <a:gd name="T13" fmla="*/ 18 h 418"/>
              <a:gd name="T14" fmla="*/ 17 w 72"/>
              <a:gd name="T15" fmla="*/ 18 h 418"/>
              <a:gd name="T16" fmla="*/ 17 w 72"/>
              <a:gd name="T17" fmla="*/ 401 h 418"/>
              <a:gd name="T18" fmla="*/ 70 w 72"/>
              <a:gd name="T19" fmla="*/ 401 h 418"/>
              <a:gd name="T20" fmla="*/ 72 w 72"/>
              <a:gd name="T21" fmla="*/ 403 h 418"/>
              <a:gd name="T22" fmla="*/ 72 w 72"/>
              <a:gd name="T23" fmla="*/ 416 h 418"/>
              <a:gd name="T24" fmla="*/ 70 w 72"/>
              <a:gd name="T25" fmla="*/ 418 h 418"/>
              <a:gd name="T26" fmla="*/ 3 w 72"/>
              <a:gd name="T27" fmla="*/ 418 h 418"/>
              <a:gd name="T28" fmla="*/ 0 w 72"/>
              <a:gd name="T29" fmla="*/ 416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418">
                <a:moveTo>
                  <a:pt x="0" y="248"/>
                </a:moveTo>
                <a:cubicBezTo>
                  <a:pt x="0" y="3"/>
                  <a:pt x="0" y="3"/>
                  <a:pt x="0" y="3"/>
                </a:cubicBezTo>
                <a:cubicBezTo>
                  <a:pt x="0" y="1"/>
                  <a:pt x="1" y="0"/>
                  <a:pt x="3" y="0"/>
                </a:cubicBezTo>
                <a:cubicBezTo>
                  <a:pt x="69" y="0"/>
                  <a:pt x="69" y="0"/>
                  <a:pt x="69" y="0"/>
                </a:cubicBezTo>
                <a:cubicBezTo>
                  <a:pt x="70" y="0"/>
                  <a:pt x="71" y="1"/>
                  <a:pt x="71" y="2"/>
                </a:cubicBezTo>
                <a:cubicBezTo>
                  <a:pt x="71" y="15"/>
                  <a:pt x="71" y="15"/>
                  <a:pt x="71" y="15"/>
                </a:cubicBezTo>
                <a:cubicBezTo>
                  <a:pt x="71" y="17"/>
                  <a:pt x="70" y="18"/>
                  <a:pt x="69" y="18"/>
                </a:cubicBezTo>
                <a:cubicBezTo>
                  <a:pt x="17" y="18"/>
                  <a:pt x="17" y="18"/>
                  <a:pt x="17" y="18"/>
                </a:cubicBezTo>
                <a:cubicBezTo>
                  <a:pt x="17" y="401"/>
                  <a:pt x="17" y="401"/>
                  <a:pt x="17" y="401"/>
                </a:cubicBezTo>
                <a:cubicBezTo>
                  <a:pt x="70" y="401"/>
                  <a:pt x="70" y="401"/>
                  <a:pt x="70" y="401"/>
                </a:cubicBezTo>
                <a:cubicBezTo>
                  <a:pt x="71" y="401"/>
                  <a:pt x="72" y="401"/>
                  <a:pt x="72" y="403"/>
                </a:cubicBezTo>
                <a:cubicBezTo>
                  <a:pt x="72" y="416"/>
                  <a:pt x="72" y="416"/>
                  <a:pt x="72" y="416"/>
                </a:cubicBezTo>
                <a:cubicBezTo>
                  <a:pt x="72" y="417"/>
                  <a:pt x="71" y="418"/>
                  <a:pt x="70" y="418"/>
                </a:cubicBezTo>
                <a:cubicBezTo>
                  <a:pt x="3" y="418"/>
                  <a:pt x="3" y="418"/>
                  <a:pt x="3" y="418"/>
                </a:cubicBezTo>
                <a:cubicBezTo>
                  <a:pt x="1" y="418"/>
                  <a:pt x="0" y="417"/>
                  <a:pt x="0" y="41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 name="Freeform 5">
            <a:extLst>
              <a:ext uri="{FF2B5EF4-FFF2-40B4-BE49-F238E27FC236}">
                <a16:creationId xmlns:a16="http://schemas.microsoft.com/office/drawing/2014/main" id="{18E8D317-C000-422B-8EEE-3A2C3F2B1C06}"/>
              </a:ext>
            </a:extLst>
          </p:cNvPr>
          <p:cNvSpPr>
            <a:spLocks/>
          </p:cNvSpPr>
          <p:nvPr/>
        </p:nvSpPr>
        <p:spPr bwMode="auto">
          <a:xfrm rot="10800000">
            <a:off x="7754245" y="2116936"/>
            <a:ext cx="274419" cy="1705732"/>
          </a:xfrm>
          <a:custGeom>
            <a:avLst/>
            <a:gdLst>
              <a:gd name="T0" fmla="*/ 0 w 72"/>
              <a:gd name="T1" fmla="*/ 248 h 418"/>
              <a:gd name="T2" fmla="*/ 0 w 72"/>
              <a:gd name="T3" fmla="*/ 3 h 418"/>
              <a:gd name="T4" fmla="*/ 3 w 72"/>
              <a:gd name="T5" fmla="*/ 0 h 418"/>
              <a:gd name="T6" fmla="*/ 69 w 72"/>
              <a:gd name="T7" fmla="*/ 0 h 418"/>
              <a:gd name="T8" fmla="*/ 71 w 72"/>
              <a:gd name="T9" fmla="*/ 2 h 418"/>
              <a:gd name="T10" fmla="*/ 71 w 72"/>
              <a:gd name="T11" fmla="*/ 15 h 418"/>
              <a:gd name="T12" fmla="*/ 69 w 72"/>
              <a:gd name="T13" fmla="*/ 18 h 418"/>
              <a:gd name="T14" fmla="*/ 17 w 72"/>
              <a:gd name="T15" fmla="*/ 18 h 418"/>
              <a:gd name="T16" fmla="*/ 17 w 72"/>
              <a:gd name="T17" fmla="*/ 401 h 418"/>
              <a:gd name="T18" fmla="*/ 70 w 72"/>
              <a:gd name="T19" fmla="*/ 401 h 418"/>
              <a:gd name="T20" fmla="*/ 72 w 72"/>
              <a:gd name="T21" fmla="*/ 403 h 418"/>
              <a:gd name="T22" fmla="*/ 72 w 72"/>
              <a:gd name="T23" fmla="*/ 416 h 418"/>
              <a:gd name="T24" fmla="*/ 70 w 72"/>
              <a:gd name="T25" fmla="*/ 418 h 418"/>
              <a:gd name="T26" fmla="*/ 3 w 72"/>
              <a:gd name="T27" fmla="*/ 418 h 418"/>
              <a:gd name="T28" fmla="*/ 0 w 72"/>
              <a:gd name="T29" fmla="*/ 416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418">
                <a:moveTo>
                  <a:pt x="0" y="248"/>
                </a:moveTo>
                <a:cubicBezTo>
                  <a:pt x="0" y="3"/>
                  <a:pt x="0" y="3"/>
                  <a:pt x="0" y="3"/>
                </a:cubicBezTo>
                <a:cubicBezTo>
                  <a:pt x="0" y="1"/>
                  <a:pt x="1" y="0"/>
                  <a:pt x="3" y="0"/>
                </a:cubicBezTo>
                <a:cubicBezTo>
                  <a:pt x="69" y="0"/>
                  <a:pt x="69" y="0"/>
                  <a:pt x="69" y="0"/>
                </a:cubicBezTo>
                <a:cubicBezTo>
                  <a:pt x="70" y="0"/>
                  <a:pt x="71" y="1"/>
                  <a:pt x="71" y="2"/>
                </a:cubicBezTo>
                <a:cubicBezTo>
                  <a:pt x="71" y="15"/>
                  <a:pt x="71" y="15"/>
                  <a:pt x="71" y="15"/>
                </a:cubicBezTo>
                <a:cubicBezTo>
                  <a:pt x="71" y="17"/>
                  <a:pt x="70" y="18"/>
                  <a:pt x="69" y="18"/>
                </a:cubicBezTo>
                <a:cubicBezTo>
                  <a:pt x="17" y="18"/>
                  <a:pt x="17" y="18"/>
                  <a:pt x="17" y="18"/>
                </a:cubicBezTo>
                <a:cubicBezTo>
                  <a:pt x="17" y="401"/>
                  <a:pt x="17" y="401"/>
                  <a:pt x="17" y="401"/>
                </a:cubicBezTo>
                <a:cubicBezTo>
                  <a:pt x="70" y="401"/>
                  <a:pt x="70" y="401"/>
                  <a:pt x="70" y="401"/>
                </a:cubicBezTo>
                <a:cubicBezTo>
                  <a:pt x="71" y="401"/>
                  <a:pt x="72" y="401"/>
                  <a:pt x="72" y="403"/>
                </a:cubicBezTo>
                <a:cubicBezTo>
                  <a:pt x="72" y="416"/>
                  <a:pt x="72" y="416"/>
                  <a:pt x="72" y="416"/>
                </a:cubicBezTo>
                <a:cubicBezTo>
                  <a:pt x="72" y="417"/>
                  <a:pt x="71" y="418"/>
                  <a:pt x="70" y="418"/>
                </a:cubicBezTo>
                <a:cubicBezTo>
                  <a:pt x="3" y="418"/>
                  <a:pt x="3" y="418"/>
                  <a:pt x="3" y="418"/>
                </a:cubicBezTo>
                <a:cubicBezTo>
                  <a:pt x="1" y="418"/>
                  <a:pt x="0" y="417"/>
                  <a:pt x="0" y="41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6315184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EA860D4-E899-4BB2-B47C-97A3225A1498}"/>
              </a:ext>
            </a:extLst>
          </p:cNvPr>
          <p:cNvSpPr/>
          <p:nvPr/>
        </p:nvSpPr>
        <p:spPr>
          <a:xfrm>
            <a:off x="9753604" y="-1"/>
            <a:ext cx="2438396" cy="359274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26E96A25-0036-411D-A8AA-41516B78477B}"/>
              </a:ext>
            </a:extLst>
          </p:cNvPr>
          <p:cNvSpPr/>
          <p:nvPr/>
        </p:nvSpPr>
        <p:spPr>
          <a:xfrm>
            <a:off x="9103748" y="156308"/>
            <a:ext cx="2916314" cy="6564923"/>
          </a:xfrm>
          <a:prstGeom prst="rect">
            <a:avLst/>
          </a:prstGeom>
          <a:solidFill>
            <a:srgbClr val="FBF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28" name="Graphic 27">
            <a:extLst>
              <a:ext uri="{FF2B5EF4-FFF2-40B4-BE49-F238E27FC236}">
                <a16:creationId xmlns:a16="http://schemas.microsoft.com/office/drawing/2014/main" id="{6C0F8686-0154-4AA3-B824-C1ADFEC624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3477" y="1550506"/>
            <a:ext cx="323850" cy="485775"/>
          </a:xfrm>
          <a:prstGeom prst="rect">
            <a:avLst/>
          </a:prstGeom>
        </p:spPr>
      </p:pic>
      <p:cxnSp>
        <p:nvCxnSpPr>
          <p:cNvPr id="61" name="Straight Connector 60">
            <a:extLst>
              <a:ext uri="{FF2B5EF4-FFF2-40B4-BE49-F238E27FC236}">
                <a16:creationId xmlns:a16="http://schemas.microsoft.com/office/drawing/2014/main" id="{BEB287E2-505C-4AD8-BDD0-9EAB2BFDC59B}"/>
              </a:ext>
            </a:extLst>
          </p:cNvPr>
          <p:cNvCxnSpPr>
            <a:cxnSpLocks/>
            <a:endCxn id="64" idx="3"/>
          </p:cNvCxnSpPr>
          <p:nvPr/>
        </p:nvCxnSpPr>
        <p:spPr>
          <a:xfrm>
            <a:off x="1572930" y="1724002"/>
            <a:ext cx="4238" cy="56082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FF24CB72-2E86-4C16-968E-391FAD6FFA53}"/>
              </a:ext>
            </a:extLst>
          </p:cNvPr>
          <p:cNvSpPr txBox="1"/>
          <p:nvPr/>
        </p:nvSpPr>
        <p:spPr>
          <a:xfrm>
            <a:off x="672427" y="2095034"/>
            <a:ext cx="904741" cy="379591"/>
          </a:xfrm>
          <a:prstGeom prst="rect">
            <a:avLst/>
          </a:prstGeom>
          <a:noFill/>
        </p:spPr>
        <p:txBody>
          <a:bodyPr wrap="square">
            <a:spAutoFit/>
          </a:bodyPr>
          <a:lstStyle/>
          <a:p>
            <a:pPr marR="0" algn="ctr" rtl="0"/>
            <a:r>
              <a:rPr lang="lt-LT" sz="1400" baseline="30000" dirty="0">
                <a:solidFill>
                  <a:srgbClr val="C00000"/>
                </a:solidFill>
                <a:latin typeface="DM Sans" pitchFamily="2" charset="0"/>
              </a:rPr>
              <a:t>Meeting</a:t>
            </a:r>
            <a:endParaRPr lang="en-GB" sz="1400" baseline="30000" dirty="0">
              <a:solidFill>
                <a:srgbClr val="C00000"/>
              </a:solidFill>
              <a:latin typeface="DM Sans" pitchFamily="2" charset="0"/>
            </a:endParaRPr>
          </a:p>
          <a:p>
            <a:pPr marR="0" algn="ctr" rtl="0"/>
            <a:r>
              <a:rPr lang="en-US" sz="1400" baseline="30000" dirty="0">
                <a:solidFill>
                  <a:srgbClr val="C00000"/>
                </a:solidFill>
                <a:latin typeface="DM Sans" pitchFamily="2" charset="0"/>
              </a:rPr>
              <a:t>V</a:t>
            </a:r>
            <a:r>
              <a:rPr lang="lt-LT" sz="1400" baseline="30000" dirty="0">
                <a:solidFill>
                  <a:srgbClr val="C00000"/>
                </a:solidFill>
                <a:latin typeface="DM Sans" pitchFamily="2" charset="0"/>
              </a:rPr>
              <a:t>enue</a:t>
            </a:r>
            <a:endParaRPr lang="en-GB" sz="1400" b="0" i="0" u="none" strike="noStrike" baseline="30000" dirty="0">
              <a:solidFill>
                <a:srgbClr val="C00000"/>
              </a:solidFill>
              <a:latin typeface="DM Sans" pitchFamily="2" charset="0"/>
            </a:endParaRPr>
          </a:p>
        </p:txBody>
      </p:sp>
      <p:sp>
        <p:nvSpPr>
          <p:cNvPr id="31" name="Rectangle 30">
            <a:extLst>
              <a:ext uri="{FF2B5EF4-FFF2-40B4-BE49-F238E27FC236}">
                <a16:creationId xmlns:a16="http://schemas.microsoft.com/office/drawing/2014/main" id="{42015735-FC02-4578-B1FC-9254CD49D4D3}"/>
              </a:ext>
            </a:extLst>
          </p:cNvPr>
          <p:cNvSpPr/>
          <p:nvPr/>
        </p:nvSpPr>
        <p:spPr>
          <a:xfrm>
            <a:off x="5306370" y="1296726"/>
            <a:ext cx="6392979" cy="4416975"/>
          </a:xfrm>
          <a:prstGeom prst="rect">
            <a:avLst/>
          </a:prstGeom>
          <a:solidFill>
            <a:srgbClr val="FBF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6" name="TextBox 25">
            <a:hlinkClick r:id="rId5"/>
            <a:extLst>
              <a:ext uri="{FF2B5EF4-FFF2-40B4-BE49-F238E27FC236}">
                <a16:creationId xmlns:a16="http://schemas.microsoft.com/office/drawing/2014/main" id="{754E1B07-9279-4293-9343-511DCE68DA82}"/>
              </a:ext>
            </a:extLst>
          </p:cNvPr>
          <p:cNvSpPr txBox="1"/>
          <p:nvPr/>
        </p:nvSpPr>
        <p:spPr>
          <a:xfrm>
            <a:off x="9330804" y="6444232"/>
            <a:ext cx="2532209" cy="276999"/>
          </a:xfrm>
          <a:prstGeom prst="rect">
            <a:avLst/>
          </a:prstGeom>
          <a:noFill/>
        </p:spPr>
        <p:txBody>
          <a:bodyPr wrap="square" anchor="ctr">
            <a:spAutoFit/>
          </a:bodyPr>
          <a:lstStyle/>
          <a:p>
            <a:pPr marR="0" algn="r" rtl="0"/>
            <a:r>
              <a:rPr lang="en-GB" sz="1800" b="0" i="0" u="none" strike="noStrike" baseline="30000" dirty="0">
                <a:solidFill>
                  <a:srgbClr val="C00000"/>
                </a:solidFill>
                <a:latin typeface="DM Sans" pitchFamily="2" charset="0"/>
              </a:rPr>
              <a:t>www.radissonhotels.com</a:t>
            </a:r>
          </a:p>
        </p:txBody>
      </p:sp>
      <p:grpSp>
        <p:nvGrpSpPr>
          <p:cNvPr id="5" name="Group 4">
            <a:extLst>
              <a:ext uri="{FF2B5EF4-FFF2-40B4-BE49-F238E27FC236}">
                <a16:creationId xmlns:a16="http://schemas.microsoft.com/office/drawing/2014/main" id="{6CA0335A-7FB9-46E7-826B-98954D8952E1}"/>
              </a:ext>
            </a:extLst>
          </p:cNvPr>
          <p:cNvGrpSpPr/>
          <p:nvPr/>
        </p:nvGrpSpPr>
        <p:grpSpPr>
          <a:xfrm>
            <a:off x="5763911" y="1473100"/>
            <a:ext cx="6024647" cy="4077790"/>
            <a:chOff x="4685086" y="960120"/>
            <a:chExt cx="7086987" cy="4763530"/>
          </a:xfrm>
        </p:grpSpPr>
        <p:grpSp>
          <p:nvGrpSpPr>
            <p:cNvPr id="38" name="Group 37">
              <a:extLst>
                <a:ext uri="{FF2B5EF4-FFF2-40B4-BE49-F238E27FC236}">
                  <a16:creationId xmlns:a16="http://schemas.microsoft.com/office/drawing/2014/main" id="{4F8EE80D-79D6-43DF-975F-B19138410D7F}"/>
                </a:ext>
              </a:extLst>
            </p:cNvPr>
            <p:cNvGrpSpPr/>
            <p:nvPr/>
          </p:nvGrpSpPr>
          <p:grpSpPr>
            <a:xfrm>
              <a:off x="4685086" y="965463"/>
              <a:ext cx="3406734" cy="4758187"/>
              <a:chOff x="911912" y="2021827"/>
              <a:chExt cx="3163729" cy="4418782"/>
            </a:xfrm>
          </p:grpSpPr>
          <p:pic>
            <p:nvPicPr>
              <p:cNvPr id="39" name="Picture 38">
                <a:extLst>
                  <a:ext uri="{FF2B5EF4-FFF2-40B4-BE49-F238E27FC236}">
                    <a16:creationId xmlns:a16="http://schemas.microsoft.com/office/drawing/2014/main" id="{872DDA2E-5F98-4B53-911A-6F16CDCCE67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1912" y="2021827"/>
                <a:ext cx="3163729" cy="2133187"/>
              </a:xfrm>
              <a:prstGeom prst="rect">
                <a:avLst/>
              </a:prstGeom>
            </p:spPr>
          </p:pic>
          <p:pic>
            <p:nvPicPr>
              <p:cNvPr id="42" name="Picture 41">
                <a:extLst>
                  <a:ext uri="{FF2B5EF4-FFF2-40B4-BE49-F238E27FC236}">
                    <a16:creationId xmlns:a16="http://schemas.microsoft.com/office/drawing/2014/main" id="{DE7C06FF-084E-443A-8D59-68E59C52CA3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15549" y="4307423"/>
                <a:ext cx="3160091" cy="2133186"/>
              </a:xfrm>
              <a:prstGeom prst="rect">
                <a:avLst/>
              </a:prstGeom>
            </p:spPr>
          </p:pic>
        </p:grpSp>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t="9082" b="4402"/>
            <a:stretch/>
          </p:blipFill>
          <p:spPr>
            <a:xfrm>
              <a:off x="8219166" y="960120"/>
              <a:ext cx="3552907" cy="2302379"/>
            </a:xfrm>
            <a:prstGeom prst="rect">
              <a:avLst/>
            </a:prstGeom>
          </p:spPr>
        </p:pic>
        <p:pic>
          <p:nvPicPr>
            <p:cNvPr id="19" name="Picture 18">
              <a:extLst>
                <a:ext uri="{FF2B5EF4-FFF2-40B4-BE49-F238E27FC236}">
                  <a16:creationId xmlns:a16="http://schemas.microsoft.com/office/drawing/2014/main" id="{98028E46-90B5-4811-8E50-1DD458D7052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3737"/>
            <a:stretch/>
          </p:blipFill>
          <p:spPr>
            <a:xfrm>
              <a:off x="8219166" y="3436218"/>
              <a:ext cx="3552907" cy="2287431"/>
            </a:xfrm>
            <a:prstGeom prst="rect">
              <a:avLst/>
            </a:prstGeom>
          </p:spPr>
        </p:pic>
      </p:grpSp>
      <p:sp>
        <p:nvSpPr>
          <p:cNvPr id="65" name="TextBox 64">
            <a:extLst>
              <a:ext uri="{FF2B5EF4-FFF2-40B4-BE49-F238E27FC236}">
                <a16:creationId xmlns:a16="http://schemas.microsoft.com/office/drawing/2014/main" id="{FE21D7E7-0501-4132-9A39-CCAD5EE94CAC}"/>
              </a:ext>
            </a:extLst>
          </p:cNvPr>
          <p:cNvSpPr txBox="1"/>
          <p:nvPr/>
        </p:nvSpPr>
        <p:spPr>
          <a:xfrm>
            <a:off x="734761" y="2867562"/>
            <a:ext cx="4238216" cy="3154710"/>
          </a:xfrm>
          <a:prstGeom prst="rect">
            <a:avLst/>
          </a:prstGeom>
          <a:noFill/>
        </p:spPr>
        <p:txBody>
          <a:bodyPr wrap="square">
            <a:spAutoFit/>
          </a:bodyPr>
          <a:lstStyle/>
          <a:p>
            <a:pPr marL="171450" marR="0" indent="-171450" algn="l" rtl="0">
              <a:spcAft>
                <a:spcPts val="600"/>
              </a:spcAft>
              <a:buClr>
                <a:srgbClr val="C00000"/>
              </a:buClr>
              <a:buSzPct val="100000"/>
              <a:buFont typeface="Wingdings" panose="05000000000000000000" pitchFamily="2" charset="2"/>
              <a:buChar char="§"/>
            </a:pPr>
            <a:r>
              <a:rPr lang="en-GB" sz="1400" b="1" dirty="0">
                <a:solidFill>
                  <a:srgbClr val="484656"/>
                </a:solidFill>
                <a:latin typeface="DM Sans" pitchFamily="2" charset="0"/>
              </a:rPr>
              <a:t>4 star</a:t>
            </a:r>
            <a:r>
              <a:rPr lang="en-GB" sz="1400" dirty="0">
                <a:solidFill>
                  <a:srgbClr val="484656"/>
                </a:solidFill>
                <a:latin typeface="DM Sans" pitchFamily="2" charset="0"/>
              </a:rPr>
              <a:t>, newly reconstructed </a:t>
            </a:r>
            <a:endParaRPr lang="lt-LT" sz="1400" dirty="0">
              <a:solidFill>
                <a:srgbClr val="484656"/>
              </a:solidFill>
              <a:latin typeface="DM Sans" pitchFamily="2" charset="0"/>
            </a:endParaRPr>
          </a:p>
          <a:p>
            <a:pPr marL="171450" marR="0" indent="-171450" algn="l" rtl="0">
              <a:spcAft>
                <a:spcPts val="600"/>
              </a:spcAft>
              <a:buClr>
                <a:srgbClr val="C00000"/>
              </a:buClr>
              <a:buSzPct val="100000"/>
              <a:buFont typeface="Wingdings" panose="05000000000000000000" pitchFamily="2" charset="2"/>
              <a:buChar char="§"/>
            </a:pPr>
            <a:r>
              <a:rPr lang="en-GB" sz="1400" dirty="0">
                <a:solidFill>
                  <a:srgbClr val="484656"/>
                </a:solidFill>
                <a:latin typeface="DM Sans" pitchFamily="2" charset="0"/>
              </a:rPr>
              <a:t>Located on the banks of the River </a:t>
            </a:r>
            <a:r>
              <a:rPr lang="en-GB" sz="1400" dirty="0" err="1">
                <a:solidFill>
                  <a:srgbClr val="484656"/>
                </a:solidFill>
                <a:latin typeface="DM Sans" pitchFamily="2" charset="0"/>
              </a:rPr>
              <a:t>Neris</a:t>
            </a:r>
            <a:r>
              <a:rPr lang="en-GB" sz="1400" dirty="0">
                <a:solidFill>
                  <a:srgbClr val="484656"/>
                </a:solidFill>
                <a:latin typeface="DM Sans" pitchFamily="2" charset="0"/>
              </a:rPr>
              <a:t> in </a:t>
            </a:r>
            <a:r>
              <a:rPr lang="en-GB" sz="1400" b="1" dirty="0">
                <a:solidFill>
                  <a:srgbClr val="484656"/>
                </a:solidFill>
                <a:latin typeface="DM Sans" pitchFamily="2" charset="0"/>
              </a:rPr>
              <a:t>City Center</a:t>
            </a:r>
            <a:endParaRPr lang="lt-LT" sz="1400" b="1" dirty="0">
              <a:solidFill>
                <a:srgbClr val="484656"/>
              </a:solidFill>
              <a:latin typeface="DM Sans" pitchFamily="2" charset="0"/>
            </a:endParaRPr>
          </a:p>
          <a:p>
            <a:pPr marL="171450" marR="0" indent="-171450" algn="l" rtl="0">
              <a:spcAft>
                <a:spcPts val="600"/>
              </a:spcAft>
              <a:buClr>
                <a:srgbClr val="C00000"/>
              </a:buClr>
              <a:buSzPct val="100000"/>
              <a:buFont typeface="Wingdings" panose="05000000000000000000" pitchFamily="2" charset="2"/>
              <a:buChar char="§"/>
            </a:pPr>
            <a:r>
              <a:rPr lang="en-GB" sz="1400" b="1" dirty="0">
                <a:solidFill>
                  <a:srgbClr val="484656"/>
                </a:solidFill>
                <a:latin typeface="DM Sans" pitchFamily="2" charset="0"/>
              </a:rPr>
              <a:t>9 km</a:t>
            </a:r>
            <a:r>
              <a:rPr lang="en-GB" sz="1400" dirty="0">
                <a:solidFill>
                  <a:srgbClr val="484656"/>
                </a:solidFill>
                <a:latin typeface="DM Sans" pitchFamily="2" charset="0"/>
              </a:rPr>
              <a:t> from Vilnius Airport</a:t>
            </a:r>
            <a:endParaRPr lang="en-US" sz="1400" dirty="0">
              <a:solidFill>
                <a:srgbClr val="484656"/>
              </a:solidFill>
              <a:latin typeface="DM Sans" pitchFamily="2" charset="0"/>
            </a:endParaRPr>
          </a:p>
          <a:p>
            <a:pPr marL="171450" marR="0" indent="-171450" algn="l" rtl="0">
              <a:spcAft>
                <a:spcPts val="600"/>
              </a:spcAft>
              <a:buClr>
                <a:srgbClr val="C00000"/>
              </a:buClr>
              <a:buSzPct val="100000"/>
              <a:buFont typeface="Wingdings" panose="05000000000000000000" pitchFamily="2" charset="2"/>
              <a:buChar char="§"/>
            </a:pPr>
            <a:r>
              <a:rPr lang="en-GB" sz="1400" b="1" dirty="0">
                <a:solidFill>
                  <a:srgbClr val="484656"/>
                </a:solidFill>
                <a:latin typeface="DM Sans" pitchFamily="2" charset="0"/>
              </a:rPr>
              <a:t>1,5 km </a:t>
            </a:r>
            <a:r>
              <a:rPr lang="en-GB" sz="1400" dirty="0">
                <a:solidFill>
                  <a:srgbClr val="484656"/>
                </a:solidFill>
                <a:latin typeface="DM Sans" pitchFamily="2" charset="0"/>
              </a:rPr>
              <a:t>to Vilnius Old Town</a:t>
            </a:r>
          </a:p>
          <a:p>
            <a:pPr marL="171450" indent="-171450">
              <a:spcAft>
                <a:spcPts val="600"/>
              </a:spcAft>
              <a:buClr>
                <a:srgbClr val="C00000"/>
              </a:buClr>
              <a:buSzPct val="100000"/>
              <a:buFont typeface="Wingdings" panose="05000000000000000000" pitchFamily="2" charset="2"/>
              <a:buChar char="§"/>
            </a:pPr>
            <a:r>
              <a:rPr lang="en-GB" sz="1400" b="1" dirty="0">
                <a:solidFill>
                  <a:srgbClr val="484656"/>
                </a:solidFill>
                <a:latin typeface="DM Sans" pitchFamily="2" charset="0"/>
              </a:rPr>
              <a:t>17 meeting</a:t>
            </a:r>
            <a:r>
              <a:rPr lang="en-GB" sz="1400" dirty="0">
                <a:solidFill>
                  <a:srgbClr val="484656"/>
                </a:solidFill>
                <a:latin typeface="DM Sans" pitchFamily="2" charset="0"/>
              </a:rPr>
              <a:t> halls | </a:t>
            </a:r>
            <a:r>
              <a:rPr lang="en-GB" sz="1400" b="1" dirty="0">
                <a:solidFill>
                  <a:srgbClr val="484656"/>
                </a:solidFill>
                <a:latin typeface="DM Sans" pitchFamily="2" charset="0"/>
              </a:rPr>
              <a:t>600 </a:t>
            </a:r>
            <a:r>
              <a:rPr lang="en-GB" sz="1400" b="1" dirty="0" err="1">
                <a:solidFill>
                  <a:srgbClr val="484656"/>
                </a:solidFill>
                <a:latin typeface="DM Sans" pitchFamily="2" charset="0"/>
              </a:rPr>
              <a:t>pax</a:t>
            </a:r>
            <a:r>
              <a:rPr lang="en-GB" sz="1400" b="1" dirty="0">
                <a:solidFill>
                  <a:srgbClr val="484656"/>
                </a:solidFill>
                <a:latin typeface="DM Sans" pitchFamily="2" charset="0"/>
              </a:rPr>
              <a:t> </a:t>
            </a:r>
            <a:r>
              <a:rPr lang="en-GB" sz="1400" dirty="0">
                <a:solidFill>
                  <a:srgbClr val="484656"/>
                </a:solidFill>
                <a:latin typeface="DM Sans" pitchFamily="2" charset="0"/>
              </a:rPr>
              <a:t>Theatre Style (Alfa)</a:t>
            </a:r>
          </a:p>
          <a:p>
            <a:pPr marL="171450" indent="-171450">
              <a:spcAft>
                <a:spcPts val="600"/>
              </a:spcAft>
              <a:buClr>
                <a:srgbClr val="C00000"/>
              </a:buClr>
              <a:buSzPct val="100000"/>
              <a:buFont typeface="Wingdings" panose="05000000000000000000" pitchFamily="2" charset="2"/>
              <a:buChar char="§"/>
            </a:pPr>
            <a:r>
              <a:rPr lang="en-GB" sz="1400" dirty="0">
                <a:solidFill>
                  <a:srgbClr val="484656"/>
                </a:solidFill>
                <a:latin typeface="DM Sans" pitchFamily="2" charset="0"/>
              </a:rPr>
              <a:t>Ceiling height up to 6,2 m</a:t>
            </a:r>
          </a:p>
          <a:p>
            <a:pPr marL="171450" indent="-171450">
              <a:spcAft>
                <a:spcPts val="600"/>
              </a:spcAft>
              <a:buClr>
                <a:srgbClr val="C00000"/>
              </a:buClr>
              <a:buSzPct val="100000"/>
              <a:buFont typeface="Wingdings" panose="05000000000000000000" pitchFamily="2" charset="2"/>
              <a:buChar char="§"/>
            </a:pPr>
            <a:r>
              <a:rPr lang="en-GB" sz="1400" dirty="0">
                <a:solidFill>
                  <a:srgbClr val="484656"/>
                </a:solidFill>
                <a:latin typeface="DM Sans" pitchFamily="2" charset="0"/>
              </a:rPr>
              <a:t>Conference Centre </a:t>
            </a:r>
            <a:r>
              <a:rPr lang="en-GB" sz="1400" b="1" dirty="0">
                <a:solidFill>
                  <a:srgbClr val="484656"/>
                </a:solidFill>
                <a:latin typeface="DM Sans" pitchFamily="2" charset="0"/>
              </a:rPr>
              <a:t>Lobby 730 sq. m.</a:t>
            </a:r>
            <a:endParaRPr lang="lt-LT" sz="1400" b="1" dirty="0">
              <a:solidFill>
                <a:srgbClr val="484656"/>
              </a:solidFill>
              <a:latin typeface="DM Sans" pitchFamily="2" charset="0"/>
            </a:endParaRPr>
          </a:p>
          <a:p>
            <a:pPr marL="171450" marR="0" indent="-171450" algn="l" rtl="0">
              <a:spcAft>
                <a:spcPts val="600"/>
              </a:spcAft>
              <a:buClr>
                <a:srgbClr val="C00000"/>
              </a:buClr>
              <a:buSzPct val="100000"/>
              <a:buFont typeface="Wingdings" panose="05000000000000000000" pitchFamily="2" charset="2"/>
              <a:buChar char="§"/>
            </a:pPr>
            <a:r>
              <a:rPr lang="en-GB" sz="1400" b="1" dirty="0">
                <a:solidFill>
                  <a:srgbClr val="484656"/>
                </a:solidFill>
                <a:latin typeface="DM Sans" pitchFamily="2" charset="0"/>
              </a:rPr>
              <a:t>456 rooms</a:t>
            </a:r>
          </a:p>
          <a:p>
            <a:pPr marL="171450" marR="0" indent="-171450" algn="l" rtl="0">
              <a:spcAft>
                <a:spcPts val="600"/>
              </a:spcAft>
              <a:buClr>
                <a:srgbClr val="C00000"/>
              </a:buClr>
              <a:buSzPct val="100000"/>
              <a:buFont typeface="Wingdings" panose="05000000000000000000" pitchFamily="2" charset="2"/>
              <a:buChar char="§"/>
            </a:pPr>
            <a:r>
              <a:rPr lang="en-GB" sz="1400" dirty="0">
                <a:solidFill>
                  <a:srgbClr val="484656"/>
                </a:solidFill>
                <a:latin typeface="DM Sans" pitchFamily="2" charset="0"/>
              </a:rPr>
              <a:t>Panoramic </a:t>
            </a:r>
            <a:r>
              <a:rPr lang="en-GB" sz="1400" b="1" dirty="0" err="1">
                <a:solidFill>
                  <a:srgbClr val="484656"/>
                </a:solidFill>
                <a:latin typeface="DM Sans" pitchFamily="2" charset="0"/>
              </a:rPr>
              <a:t>Skybar</a:t>
            </a:r>
            <a:r>
              <a:rPr lang="en-GB" sz="1400" b="1" dirty="0">
                <a:solidFill>
                  <a:srgbClr val="484656"/>
                </a:solidFill>
                <a:latin typeface="DM Sans" pitchFamily="2" charset="0"/>
              </a:rPr>
              <a:t> 180 </a:t>
            </a:r>
            <a:r>
              <a:rPr lang="en-GB" sz="1400" b="1" dirty="0" err="1">
                <a:solidFill>
                  <a:srgbClr val="484656"/>
                </a:solidFill>
                <a:latin typeface="DM Sans" pitchFamily="2" charset="0"/>
              </a:rPr>
              <a:t>pax</a:t>
            </a:r>
            <a:endParaRPr lang="en-GB" sz="1400" dirty="0">
              <a:solidFill>
                <a:srgbClr val="484656"/>
              </a:solidFill>
              <a:latin typeface="DM Sans" pitchFamily="2" charset="0"/>
            </a:endParaRPr>
          </a:p>
          <a:p>
            <a:pPr marL="171450" marR="0" indent="-171450" algn="l" rtl="0">
              <a:spcAft>
                <a:spcPts val="600"/>
              </a:spcAft>
              <a:buClr>
                <a:srgbClr val="C00000"/>
              </a:buClr>
              <a:buSzPct val="100000"/>
              <a:buFont typeface="Wingdings" panose="05000000000000000000" pitchFamily="2" charset="2"/>
              <a:buChar char="§"/>
            </a:pPr>
            <a:r>
              <a:rPr lang="en-GB" sz="1400" dirty="0">
                <a:solidFill>
                  <a:srgbClr val="484656"/>
                </a:solidFill>
                <a:latin typeface="DM Sans" pitchFamily="2" charset="0"/>
              </a:rPr>
              <a:t>Shopping malls nearby</a:t>
            </a:r>
            <a:endParaRPr lang="lt-LT" sz="1400" dirty="0">
              <a:solidFill>
                <a:srgbClr val="484656"/>
              </a:solidFill>
              <a:latin typeface="DM Sans" pitchFamily="2" charset="0"/>
            </a:endParaRPr>
          </a:p>
        </p:txBody>
      </p:sp>
      <p:sp>
        <p:nvSpPr>
          <p:cNvPr id="22" name="TextBox 21">
            <a:extLst>
              <a:ext uri="{FF2B5EF4-FFF2-40B4-BE49-F238E27FC236}">
                <a16:creationId xmlns:a16="http://schemas.microsoft.com/office/drawing/2014/main" id="{576D0C79-A89F-4194-931F-0294D6F3DC08}"/>
              </a:ext>
            </a:extLst>
          </p:cNvPr>
          <p:cNvSpPr txBox="1"/>
          <p:nvPr/>
        </p:nvSpPr>
        <p:spPr>
          <a:xfrm>
            <a:off x="795906" y="530164"/>
            <a:ext cx="5379720" cy="523220"/>
          </a:xfrm>
          <a:prstGeom prst="rect">
            <a:avLst/>
          </a:prstGeom>
          <a:noFill/>
        </p:spPr>
        <p:txBody>
          <a:bodyPr wrap="square" rtlCol="0">
            <a:spAutoFit/>
          </a:bodyPr>
          <a:lstStyle/>
          <a:p>
            <a:r>
              <a:rPr lang="lt-LT" sz="2800" dirty="0">
                <a:solidFill>
                  <a:srgbClr val="484656"/>
                </a:solidFill>
                <a:latin typeface="+mj-lt"/>
              </a:rPr>
              <a:t>Radisson Blu Hotel Lietuva </a:t>
            </a:r>
            <a:r>
              <a:rPr lang="en-US" sz="2800" dirty="0">
                <a:solidFill>
                  <a:srgbClr val="484656"/>
                </a:solidFill>
                <a:latin typeface="+mj-lt"/>
              </a:rPr>
              <a:t>4*</a:t>
            </a:r>
            <a:endParaRPr lang="en-GB" sz="2800" dirty="0">
              <a:solidFill>
                <a:srgbClr val="484656"/>
              </a:solidFill>
              <a:latin typeface="+mj-lt"/>
            </a:endParaRPr>
          </a:p>
        </p:txBody>
      </p:sp>
      <p:sp>
        <p:nvSpPr>
          <p:cNvPr id="23" name="Rectangle 22">
            <a:extLst>
              <a:ext uri="{FF2B5EF4-FFF2-40B4-BE49-F238E27FC236}">
                <a16:creationId xmlns:a16="http://schemas.microsoft.com/office/drawing/2014/main" id="{E96842B9-09EA-4890-83AD-0D6A0BA90347}"/>
              </a:ext>
            </a:extLst>
          </p:cNvPr>
          <p:cNvSpPr/>
          <p:nvPr/>
        </p:nvSpPr>
        <p:spPr>
          <a:xfrm>
            <a:off x="0" y="653481"/>
            <a:ext cx="716280" cy="23193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0E49A886-4D4E-DD3B-940D-6820B5829445}"/>
              </a:ext>
            </a:extLst>
          </p:cNvPr>
          <p:cNvSpPr txBox="1"/>
          <p:nvPr/>
        </p:nvSpPr>
        <p:spPr>
          <a:xfrm>
            <a:off x="1731100" y="1550506"/>
            <a:ext cx="2559483" cy="1323439"/>
          </a:xfrm>
          <a:prstGeom prst="rect">
            <a:avLst/>
          </a:prstGeom>
          <a:noFill/>
        </p:spPr>
        <p:txBody>
          <a:bodyPr wrap="square" rtlCol="0">
            <a:spAutoFit/>
          </a:bodyPr>
          <a:lstStyle/>
          <a:p>
            <a:r>
              <a:rPr lang="en-US" sz="800" b="1" dirty="0"/>
              <a:t>Suggested dates:</a:t>
            </a:r>
            <a:br>
              <a:rPr lang="en-US" sz="800" b="1" dirty="0"/>
            </a:br>
            <a:endParaRPr lang="en-US" sz="800" b="1" dirty="0"/>
          </a:p>
          <a:p>
            <a:r>
              <a:rPr lang="en-US" sz="800" dirty="0"/>
              <a:t>17-19 May, 2024</a:t>
            </a:r>
            <a:br>
              <a:rPr lang="en-US" sz="800" dirty="0"/>
            </a:br>
            <a:r>
              <a:rPr lang="lt-LT" sz="800" dirty="0"/>
              <a:t>24-26</a:t>
            </a:r>
            <a:r>
              <a:rPr lang="en-US" sz="800" dirty="0"/>
              <a:t> May, 2024</a:t>
            </a:r>
            <a:br>
              <a:rPr lang="en-US" sz="800" dirty="0"/>
            </a:br>
            <a:r>
              <a:rPr lang="lt-LT" sz="800" dirty="0"/>
              <a:t>31</a:t>
            </a:r>
            <a:r>
              <a:rPr lang="en-US" sz="800" dirty="0"/>
              <a:t> May</a:t>
            </a:r>
            <a:r>
              <a:rPr lang="lt-LT" sz="800" dirty="0"/>
              <a:t> – 2 June</a:t>
            </a:r>
            <a:r>
              <a:rPr lang="en-US" sz="800" dirty="0"/>
              <a:t>, 2024</a:t>
            </a:r>
          </a:p>
          <a:p>
            <a:r>
              <a:rPr lang="lt-LT" sz="800" dirty="0"/>
              <a:t>June 28-30</a:t>
            </a:r>
            <a:r>
              <a:rPr lang="en-US" sz="800" dirty="0"/>
              <a:t>, 2024</a:t>
            </a:r>
            <a:endParaRPr lang="en-US" sz="600" dirty="0"/>
          </a:p>
          <a:p>
            <a:endParaRPr lang="lt-LT" sz="800" dirty="0"/>
          </a:p>
          <a:p>
            <a:endParaRPr lang="lt-LT" sz="800" dirty="0"/>
          </a:p>
          <a:p>
            <a:endParaRPr lang="lt-LT" sz="800" dirty="0"/>
          </a:p>
          <a:p>
            <a:endParaRPr lang="lt-LT" sz="800" dirty="0"/>
          </a:p>
        </p:txBody>
      </p:sp>
    </p:spTree>
    <p:extLst>
      <p:ext uri="{BB962C8B-B14F-4D97-AF65-F5344CB8AC3E}">
        <p14:creationId xmlns:p14="http://schemas.microsoft.com/office/powerpoint/2010/main" val="31838797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70A8C162-6DEC-4A02-A45A-8E3068696DC1}"/>
              </a:ext>
            </a:extLst>
          </p:cNvPr>
          <p:cNvSpPr/>
          <p:nvPr/>
        </p:nvSpPr>
        <p:spPr>
          <a:xfrm>
            <a:off x="9753604" y="-1"/>
            <a:ext cx="2438396" cy="359274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59CD7829-C011-4C4C-879E-52927EAE532E}"/>
              </a:ext>
            </a:extLst>
          </p:cNvPr>
          <p:cNvSpPr/>
          <p:nvPr/>
        </p:nvSpPr>
        <p:spPr>
          <a:xfrm>
            <a:off x="9133064" y="163892"/>
            <a:ext cx="2916314" cy="6564923"/>
          </a:xfrm>
          <a:prstGeom prst="rect">
            <a:avLst/>
          </a:prstGeom>
          <a:solidFill>
            <a:srgbClr val="FBF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https://</a:t>
            </a:r>
          </a:p>
        </p:txBody>
      </p:sp>
      <p:sp>
        <p:nvSpPr>
          <p:cNvPr id="7" name="TextBox 6">
            <a:extLst>
              <a:ext uri="{FF2B5EF4-FFF2-40B4-BE49-F238E27FC236}">
                <a16:creationId xmlns:a16="http://schemas.microsoft.com/office/drawing/2014/main" id="{F09B411B-C216-4B74-9BC1-6330CB2FF9B1}"/>
              </a:ext>
            </a:extLst>
          </p:cNvPr>
          <p:cNvSpPr txBox="1"/>
          <p:nvPr/>
        </p:nvSpPr>
        <p:spPr>
          <a:xfrm>
            <a:off x="8458118" y="1053384"/>
            <a:ext cx="4150783" cy="369332"/>
          </a:xfrm>
          <a:prstGeom prst="rect">
            <a:avLst/>
          </a:prstGeom>
          <a:noFill/>
        </p:spPr>
        <p:txBody>
          <a:bodyPr wrap="square">
            <a:spAutoFit/>
          </a:bodyPr>
          <a:lstStyle/>
          <a:p>
            <a:r>
              <a:rPr lang="en-GB" dirty="0">
                <a:solidFill>
                  <a:srgbClr val="C00000"/>
                </a:solidFill>
                <a:latin typeface="Recoleta SemiBold" panose="00000700000000000000" charset="-70"/>
              </a:rPr>
              <a:t>Conference Centre Facilities</a:t>
            </a:r>
            <a:endParaRPr lang="en-GB" dirty="0">
              <a:solidFill>
                <a:srgbClr val="C00000"/>
              </a:solidFill>
              <a:latin typeface="+mj-lt"/>
            </a:endParaRPr>
          </a:p>
        </p:txBody>
      </p:sp>
      <p:grpSp>
        <p:nvGrpSpPr>
          <p:cNvPr id="14" name="Group 13">
            <a:extLst>
              <a:ext uri="{FF2B5EF4-FFF2-40B4-BE49-F238E27FC236}">
                <a16:creationId xmlns:a16="http://schemas.microsoft.com/office/drawing/2014/main" id="{B7114DCB-3045-6D4D-4211-67A6824C1997}"/>
              </a:ext>
            </a:extLst>
          </p:cNvPr>
          <p:cNvGrpSpPr/>
          <p:nvPr/>
        </p:nvGrpSpPr>
        <p:grpSpPr>
          <a:xfrm>
            <a:off x="9451267" y="1617637"/>
            <a:ext cx="1231527" cy="321327"/>
            <a:chOff x="1191793" y="2534033"/>
            <a:chExt cx="1231527" cy="321327"/>
          </a:xfrm>
          <a:solidFill>
            <a:srgbClr val="C00000"/>
          </a:solidFill>
        </p:grpSpPr>
        <p:pic>
          <p:nvPicPr>
            <p:cNvPr id="15" name="Graphic 34">
              <a:hlinkClick r:id="rId3"/>
              <a:extLst>
                <a:ext uri="{FF2B5EF4-FFF2-40B4-BE49-F238E27FC236}">
                  <a16:creationId xmlns:a16="http://schemas.microsoft.com/office/drawing/2014/main" id="{8573B258-C707-0F23-95E0-3D6996148C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91793" y="2534033"/>
              <a:ext cx="1231527" cy="321327"/>
            </a:xfrm>
            <a:prstGeom prst="rect">
              <a:avLst/>
            </a:prstGeom>
          </p:spPr>
        </p:pic>
        <p:sp>
          <p:nvSpPr>
            <p:cNvPr id="16" name="TextBox 15">
              <a:hlinkClick r:id="rId6"/>
              <a:extLst>
                <a:ext uri="{FF2B5EF4-FFF2-40B4-BE49-F238E27FC236}">
                  <a16:creationId xmlns:a16="http://schemas.microsoft.com/office/drawing/2014/main" id="{B95E80A6-973D-D133-4D3F-5C394A44346E}"/>
                </a:ext>
              </a:extLst>
            </p:cNvPr>
            <p:cNvSpPr txBox="1"/>
            <p:nvPr/>
          </p:nvSpPr>
          <p:spPr>
            <a:xfrm>
              <a:off x="1312117" y="2574396"/>
              <a:ext cx="990878" cy="261610"/>
            </a:xfrm>
            <a:prstGeom prst="rect">
              <a:avLst/>
            </a:prstGeom>
            <a:grpFill/>
          </p:spPr>
          <p:txBody>
            <a:bodyPr wrap="square">
              <a:spAutoFit/>
            </a:bodyPr>
            <a:lstStyle/>
            <a:p>
              <a:pPr marR="0" algn="ctr" rtl="0"/>
              <a:r>
                <a:rPr lang="en-GB" sz="1100" b="1" dirty="0">
                  <a:solidFill>
                    <a:srgbClr val="FBFAFC"/>
                  </a:solidFill>
                  <a:latin typeface="DM Sans" pitchFamily="2" charset="0"/>
                </a:rPr>
                <a:t>3D Tour</a:t>
              </a:r>
              <a:endParaRPr lang="en-GB" sz="1100" b="1" i="1" dirty="0">
                <a:solidFill>
                  <a:srgbClr val="FBFAFC"/>
                </a:solidFill>
                <a:latin typeface="DM Sans" pitchFamily="2" charset="0"/>
              </a:endParaRPr>
            </a:p>
          </p:txBody>
        </p:sp>
      </p:grpSp>
      <p:sp>
        <p:nvSpPr>
          <p:cNvPr id="17" name="TextBox 16">
            <a:hlinkClick r:id="rId7"/>
            <a:extLst>
              <a:ext uri="{FF2B5EF4-FFF2-40B4-BE49-F238E27FC236}">
                <a16:creationId xmlns:a16="http://schemas.microsoft.com/office/drawing/2014/main" id="{4FABA10A-9FF6-47A3-8292-96B6E6059A4D}"/>
              </a:ext>
            </a:extLst>
          </p:cNvPr>
          <p:cNvSpPr txBox="1"/>
          <p:nvPr/>
        </p:nvSpPr>
        <p:spPr>
          <a:xfrm>
            <a:off x="9295800" y="6444232"/>
            <a:ext cx="2532209" cy="276999"/>
          </a:xfrm>
          <a:prstGeom prst="rect">
            <a:avLst/>
          </a:prstGeom>
          <a:noFill/>
        </p:spPr>
        <p:txBody>
          <a:bodyPr wrap="square" anchor="ctr">
            <a:spAutoFit/>
          </a:bodyPr>
          <a:lstStyle/>
          <a:p>
            <a:pPr marR="0" algn="r" rtl="0"/>
            <a:r>
              <a:rPr lang="en-GB" sz="1800" b="0" i="0" u="none" strike="noStrike" baseline="30000" dirty="0">
                <a:solidFill>
                  <a:srgbClr val="C00000"/>
                </a:solidFill>
                <a:latin typeface="DM Sans" pitchFamily="2" charset="0"/>
              </a:rPr>
              <a:t>www.radissonhotels.com</a:t>
            </a:r>
          </a:p>
        </p:txBody>
      </p:sp>
      <p:sp>
        <p:nvSpPr>
          <p:cNvPr id="22" name="TextBox 21">
            <a:extLst>
              <a:ext uri="{FF2B5EF4-FFF2-40B4-BE49-F238E27FC236}">
                <a16:creationId xmlns:a16="http://schemas.microsoft.com/office/drawing/2014/main" id="{5E6455A9-5370-453F-AAB1-249F5EE30345}"/>
              </a:ext>
            </a:extLst>
          </p:cNvPr>
          <p:cNvSpPr txBox="1"/>
          <p:nvPr/>
        </p:nvSpPr>
        <p:spPr>
          <a:xfrm>
            <a:off x="795906" y="530164"/>
            <a:ext cx="5379720" cy="523220"/>
          </a:xfrm>
          <a:prstGeom prst="rect">
            <a:avLst/>
          </a:prstGeom>
          <a:noFill/>
        </p:spPr>
        <p:txBody>
          <a:bodyPr wrap="square" rtlCol="0">
            <a:spAutoFit/>
          </a:bodyPr>
          <a:lstStyle/>
          <a:p>
            <a:r>
              <a:rPr lang="en-GB" sz="2800" dirty="0">
                <a:solidFill>
                  <a:srgbClr val="484656"/>
                </a:solidFill>
                <a:latin typeface="+mj-lt"/>
              </a:rPr>
              <a:t>Radisson </a:t>
            </a:r>
            <a:r>
              <a:rPr lang="en-GB" sz="2800" dirty="0" err="1">
                <a:solidFill>
                  <a:srgbClr val="484656"/>
                </a:solidFill>
                <a:latin typeface="+mj-lt"/>
              </a:rPr>
              <a:t>Blu</a:t>
            </a:r>
            <a:r>
              <a:rPr lang="en-GB" sz="2800" dirty="0">
                <a:solidFill>
                  <a:srgbClr val="484656"/>
                </a:solidFill>
                <a:latin typeface="+mj-lt"/>
              </a:rPr>
              <a:t> Hotel Lietuva 4*</a:t>
            </a:r>
          </a:p>
        </p:txBody>
      </p:sp>
      <p:sp>
        <p:nvSpPr>
          <p:cNvPr id="23" name="Rectangle 22">
            <a:extLst>
              <a:ext uri="{FF2B5EF4-FFF2-40B4-BE49-F238E27FC236}">
                <a16:creationId xmlns:a16="http://schemas.microsoft.com/office/drawing/2014/main" id="{80B4DB96-EC0A-4AC5-AD21-608A9C808FCF}"/>
              </a:ext>
            </a:extLst>
          </p:cNvPr>
          <p:cNvSpPr/>
          <p:nvPr/>
        </p:nvSpPr>
        <p:spPr>
          <a:xfrm>
            <a:off x="0" y="653481"/>
            <a:ext cx="716280" cy="23193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430700F6-722A-48F0-97CB-FF5DF718D534}"/>
              </a:ext>
            </a:extLst>
          </p:cNvPr>
          <p:cNvSpPr txBox="1"/>
          <p:nvPr/>
        </p:nvSpPr>
        <p:spPr>
          <a:xfrm>
            <a:off x="2933323" y="2924270"/>
            <a:ext cx="1557197" cy="307777"/>
          </a:xfrm>
          <a:prstGeom prst="rect">
            <a:avLst/>
          </a:prstGeom>
          <a:noFill/>
        </p:spPr>
        <p:txBody>
          <a:bodyPr wrap="square" rtlCol="0">
            <a:spAutoFit/>
          </a:bodyPr>
          <a:lstStyle/>
          <a:p>
            <a:r>
              <a:rPr lang="lt-LT" sz="1400" dirty="0">
                <a:solidFill>
                  <a:schemeClr val="bg1"/>
                </a:solidFill>
                <a:effectLst/>
                <a:ea typeface="Times New Roman" panose="02020603050405020304" pitchFamily="18" charset="0"/>
              </a:rPr>
              <a:t>Plenary</a:t>
            </a:r>
            <a:endParaRPr lang="lt-LT" sz="1400" dirty="0">
              <a:solidFill>
                <a:schemeClr val="bg1"/>
              </a:solidFill>
            </a:endParaRPr>
          </a:p>
        </p:txBody>
      </p:sp>
      <p:sp>
        <p:nvSpPr>
          <p:cNvPr id="41" name="TextBox 40">
            <a:extLst>
              <a:ext uri="{FF2B5EF4-FFF2-40B4-BE49-F238E27FC236}">
                <a16:creationId xmlns:a16="http://schemas.microsoft.com/office/drawing/2014/main" id="{9BD94693-E29E-4248-A1A8-21772964AC41}"/>
              </a:ext>
            </a:extLst>
          </p:cNvPr>
          <p:cNvSpPr txBox="1"/>
          <p:nvPr/>
        </p:nvSpPr>
        <p:spPr>
          <a:xfrm>
            <a:off x="6310373" y="4721973"/>
            <a:ext cx="1557197" cy="307777"/>
          </a:xfrm>
          <a:prstGeom prst="rect">
            <a:avLst/>
          </a:prstGeom>
          <a:noFill/>
        </p:spPr>
        <p:txBody>
          <a:bodyPr wrap="square" rtlCol="0">
            <a:spAutoFit/>
          </a:bodyPr>
          <a:lstStyle/>
          <a:p>
            <a:r>
              <a:rPr lang="lt-LT" sz="1400" dirty="0">
                <a:solidFill>
                  <a:schemeClr val="bg1"/>
                </a:solidFill>
                <a:effectLst/>
                <a:ea typeface="Times New Roman" panose="02020603050405020304" pitchFamily="18" charset="0"/>
              </a:rPr>
              <a:t>Breakout</a:t>
            </a:r>
            <a:endParaRPr lang="lt-LT" sz="1400" dirty="0">
              <a:solidFill>
                <a:schemeClr val="bg1"/>
              </a:solidFill>
            </a:endParaRPr>
          </a:p>
        </p:txBody>
      </p:sp>
      <p:sp>
        <p:nvSpPr>
          <p:cNvPr id="44" name="TextBox 43">
            <a:extLst>
              <a:ext uri="{FF2B5EF4-FFF2-40B4-BE49-F238E27FC236}">
                <a16:creationId xmlns:a16="http://schemas.microsoft.com/office/drawing/2014/main" id="{D4789842-A3B6-4F2B-89B8-BB47F96E9D97}"/>
              </a:ext>
            </a:extLst>
          </p:cNvPr>
          <p:cNvSpPr txBox="1"/>
          <p:nvPr/>
        </p:nvSpPr>
        <p:spPr>
          <a:xfrm>
            <a:off x="3902805" y="4226984"/>
            <a:ext cx="1557197" cy="307777"/>
          </a:xfrm>
          <a:prstGeom prst="rect">
            <a:avLst/>
          </a:prstGeom>
          <a:noFill/>
        </p:spPr>
        <p:txBody>
          <a:bodyPr wrap="square" rtlCol="0">
            <a:spAutoFit/>
          </a:bodyPr>
          <a:lstStyle/>
          <a:p>
            <a:r>
              <a:rPr lang="lt-LT" sz="1400" dirty="0">
                <a:solidFill>
                  <a:schemeClr val="bg1"/>
                </a:solidFill>
                <a:effectLst/>
                <a:ea typeface="Times New Roman" panose="02020603050405020304" pitchFamily="18" charset="0"/>
              </a:rPr>
              <a:t>Breakout</a:t>
            </a:r>
            <a:endParaRPr lang="lt-LT" sz="1400" dirty="0">
              <a:solidFill>
                <a:schemeClr val="bg1"/>
              </a:solidFill>
            </a:endParaRPr>
          </a:p>
        </p:txBody>
      </p:sp>
      <p:sp>
        <p:nvSpPr>
          <p:cNvPr id="45" name="TextBox 44">
            <a:extLst>
              <a:ext uri="{FF2B5EF4-FFF2-40B4-BE49-F238E27FC236}">
                <a16:creationId xmlns:a16="http://schemas.microsoft.com/office/drawing/2014/main" id="{D1FFA74F-962F-4356-9124-0797234F838B}"/>
              </a:ext>
            </a:extLst>
          </p:cNvPr>
          <p:cNvSpPr txBox="1"/>
          <p:nvPr/>
        </p:nvSpPr>
        <p:spPr>
          <a:xfrm>
            <a:off x="6364671" y="5837518"/>
            <a:ext cx="1557197" cy="307777"/>
          </a:xfrm>
          <a:prstGeom prst="rect">
            <a:avLst/>
          </a:prstGeom>
          <a:noFill/>
        </p:spPr>
        <p:txBody>
          <a:bodyPr wrap="square" rtlCol="0">
            <a:spAutoFit/>
          </a:bodyPr>
          <a:lstStyle/>
          <a:p>
            <a:r>
              <a:rPr lang="lt-LT" sz="1400" dirty="0">
                <a:solidFill>
                  <a:schemeClr val="bg1"/>
                </a:solidFill>
                <a:effectLst/>
                <a:ea typeface="Times New Roman" panose="02020603050405020304" pitchFamily="18" charset="0"/>
              </a:rPr>
              <a:t>Breakout</a:t>
            </a:r>
            <a:endParaRPr lang="lt-LT" sz="1400" dirty="0">
              <a:solidFill>
                <a:schemeClr val="bg1"/>
              </a:solidFill>
            </a:endParaRPr>
          </a:p>
        </p:txBody>
      </p:sp>
      <p:sp>
        <p:nvSpPr>
          <p:cNvPr id="47" name="TextBox 46">
            <a:extLst>
              <a:ext uri="{FF2B5EF4-FFF2-40B4-BE49-F238E27FC236}">
                <a16:creationId xmlns:a16="http://schemas.microsoft.com/office/drawing/2014/main" id="{D290FEA4-2218-4ACF-868C-9F96E256EE49}"/>
              </a:ext>
            </a:extLst>
          </p:cNvPr>
          <p:cNvSpPr txBox="1"/>
          <p:nvPr/>
        </p:nvSpPr>
        <p:spPr>
          <a:xfrm>
            <a:off x="4800914" y="3184829"/>
            <a:ext cx="1557197" cy="307777"/>
          </a:xfrm>
          <a:prstGeom prst="rect">
            <a:avLst/>
          </a:prstGeom>
          <a:noFill/>
        </p:spPr>
        <p:txBody>
          <a:bodyPr wrap="square" rtlCol="0">
            <a:spAutoFit/>
          </a:bodyPr>
          <a:lstStyle/>
          <a:p>
            <a:r>
              <a:rPr lang="lt-LT" sz="1400" dirty="0">
                <a:solidFill>
                  <a:schemeClr val="bg1"/>
                </a:solidFill>
                <a:effectLst/>
                <a:ea typeface="Times New Roman" panose="02020603050405020304" pitchFamily="18" charset="0"/>
              </a:rPr>
              <a:t>Poster sessions</a:t>
            </a:r>
            <a:endParaRPr lang="lt-LT" sz="1400" dirty="0">
              <a:solidFill>
                <a:schemeClr val="bg1"/>
              </a:solidFill>
            </a:endParaRPr>
          </a:p>
        </p:txBody>
      </p:sp>
      <p:sp>
        <p:nvSpPr>
          <p:cNvPr id="2" name="TextBox 1"/>
          <p:cNvSpPr txBox="1"/>
          <p:nvPr/>
        </p:nvSpPr>
        <p:spPr>
          <a:xfrm rot="10800000" flipV="1">
            <a:off x="9133064" y="3452408"/>
            <a:ext cx="2541536" cy="646331"/>
          </a:xfrm>
          <a:prstGeom prst="rect">
            <a:avLst/>
          </a:prstGeom>
          <a:noFill/>
        </p:spPr>
        <p:txBody>
          <a:bodyPr wrap="square" rtlCol="0">
            <a:spAutoFit/>
          </a:bodyPr>
          <a:lstStyle/>
          <a:p>
            <a:r>
              <a:rPr lang="en-US" sz="1200" dirty="0">
                <a:solidFill>
                  <a:srgbClr val="4472C4"/>
                </a:solidFill>
                <a:hlinkClick r:id="rId8"/>
              </a:rPr>
              <a:t>https://www.govilnius.lt/meet-in-vilnius/venue-finder/hotel-list/radisson-blu-hotel-lietuva</a:t>
            </a:r>
            <a:r>
              <a:rPr lang="en-US" sz="1200" dirty="0">
                <a:solidFill>
                  <a:srgbClr val="4472C4"/>
                </a:solidFill>
              </a:rPr>
              <a:t> </a:t>
            </a:r>
          </a:p>
        </p:txBody>
      </p:sp>
      <p:cxnSp>
        <p:nvCxnSpPr>
          <p:cNvPr id="26" name="Straight Connector 25">
            <a:extLst>
              <a:ext uri="{FF2B5EF4-FFF2-40B4-BE49-F238E27FC236}">
                <a16:creationId xmlns:a16="http://schemas.microsoft.com/office/drawing/2014/main" id="{44C617F9-EC35-4304-B043-C240C4DB2C2F}"/>
              </a:ext>
            </a:extLst>
          </p:cNvPr>
          <p:cNvCxnSpPr>
            <a:cxnSpLocks/>
          </p:cNvCxnSpPr>
          <p:nvPr/>
        </p:nvCxnSpPr>
        <p:spPr>
          <a:xfrm>
            <a:off x="9220671" y="2455214"/>
            <a:ext cx="175213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4C617F9-EC35-4304-B043-C240C4DB2C2F}"/>
              </a:ext>
            </a:extLst>
          </p:cNvPr>
          <p:cNvCxnSpPr>
            <a:cxnSpLocks/>
          </p:cNvCxnSpPr>
          <p:nvPr/>
        </p:nvCxnSpPr>
        <p:spPr>
          <a:xfrm>
            <a:off x="9190966" y="4721973"/>
            <a:ext cx="175213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9165734" y="3087027"/>
            <a:ext cx="1880643" cy="307777"/>
          </a:xfrm>
          <a:prstGeom prst="rect">
            <a:avLst/>
          </a:prstGeom>
          <a:noFill/>
        </p:spPr>
        <p:txBody>
          <a:bodyPr wrap="none" rtlCol="0">
            <a:spAutoFit/>
          </a:bodyPr>
          <a:lstStyle/>
          <a:p>
            <a:r>
              <a:rPr lang="en-US" sz="1400" dirty="0"/>
              <a:t>Detailed information</a:t>
            </a:r>
          </a:p>
        </p:txBody>
      </p:sp>
      <p:pic>
        <p:nvPicPr>
          <p:cNvPr id="5" name="Picture 4">
            <a:extLst>
              <a:ext uri="{FF2B5EF4-FFF2-40B4-BE49-F238E27FC236}">
                <a16:creationId xmlns:a16="http://schemas.microsoft.com/office/drawing/2014/main" id="{2AD73914-7EAD-1B59-05B5-D55DFBF6834F}"/>
              </a:ext>
            </a:extLst>
          </p:cNvPr>
          <p:cNvPicPr>
            <a:picLocks noChangeAspect="1"/>
          </p:cNvPicPr>
          <p:nvPr/>
        </p:nvPicPr>
        <p:blipFill>
          <a:blip r:embed="rId9"/>
          <a:stretch>
            <a:fillRect/>
          </a:stretch>
        </p:blipFill>
        <p:spPr>
          <a:xfrm>
            <a:off x="412287" y="1272976"/>
            <a:ext cx="7455283" cy="5054860"/>
          </a:xfrm>
          <a:prstGeom prst="rect">
            <a:avLst/>
          </a:prstGeom>
        </p:spPr>
      </p:pic>
    </p:spTree>
    <p:extLst>
      <p:ext uri="{BB962C8B-B14F-4D97-AF65-F5344CB8AC3E}">
        <p14:creationId xmlns:p14="http://schemas.microsoft.com/office/powerpoint/2010/main" val="180665535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E51B84-FB2A-4C3E-BCFB-CAFD350290EB}"/>
              </a:ext>
            </a:extLst>
          </p:cNvPr>
          <p:cNvSpPr/>
          <p:nvPr/>
        </p:nvSpPr>
        <p:spPr>
          <a:xfrm>
            <a:off x="148491" y="156308"/>
            <a:ext cx="11871571" cy="65649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32" name="Before we start, do you know where Vilnius is?"/>
          <p:cNvSpPr txBox="1"/>
          <p:nvPr/>
        </p:nvSpPr>
        <p:spPr>
          <a:xfrm>
            <a:off x="4108559" y="2451711"/>
            <a:ext cx="3659411" cy="10361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defRPr sz="5500">
                <a:solidFill>
                  <a:srgbClr val="FFFFFF"/>
                </a:solidFill>
                <a:latin typeface="Krona One"/>
                <a:ea typeface="Krona One"/>
                <a:cs typeface="Krona One"/>
                <a:sym typeface="Krona One"/>
              </a:defRPr>
            </a:lvl1pPr>
          </a:lstStyle>
          <a:p>
            <a:pPr algn="ctr"/>
            <a:r>
              <a:rPr lang="en-US" sz="3200" dirty="0">
                <a:solidFill>
                  <a:schemeClr val="bg1"/>
                </a:solidFill>
                <a:latin typeface="+mj-lt"/>
              </a:rPr>
              <a:t>Social </a:t>
            </a:r>
            <a:r>
              <a:rPr lang="en-US" sz="3200" dirty="0" err="1">
                <a:solidFill>
                  <a:schemeClr val="bg1"/>
                </a:solidFill>
                <a:latin typeface="+mj-lt"/>
              </a:rPr>
              <a:t>Programme</a:t>
            </a:r>
            <a:r>
              <a:rPr lang="en-US" sz="3200" dirty="0">
                <a:solidFill>
                  <a:schemeClr val="bg1"/>
                </a:solidFill>
                <a:latin typeface="+mj-lt"/>
              </a:rPr>
              <a:t> Venues</a:t>
            </a:r>
            <a:endParaRPr sz="3200" dirty="0">
              <a:solidFill>
                <a:schemeClr val="bg1"/>
              </a:solidFill>
              <a:latin typeface="+mj-lt"/>
            </a:endParaRPr>
          </a:p>
        </p:txBody>
      </p:sp>
      <p:sp>
        <p:nvSpPr>
          <p:cNvPr id="5" name="Freeform 5">
            <a:extLst>
              <a:ext uri="{FF2B5EF4-FFF2-40B4-BE49-F238E27FC236}">
                <a16:creationId xmlns:a16="http://schemas.microsoft.com/office/drawing/2014/main" id="{4C94A7CB-E62B-473E-B022-0092155AC670}"/>
              </a:ext>
            </a:extLst>
          </p:cNvPr>
          <p:cNvSpPr>
            <a:spLocks/>
          </p:cNvSpPr>
          <p:nvPr/>
        </p:nvSpPr>
        <p:spPr bwMode="auto">
          <a:xfrm>
            <a:off x="3834140" y="2116936"/>
            <a:ext cx="274419" cy="1705732"/>
          </a:xfrm>
          <a:custGeom>
            <a:avLst/>
            <a:gdLst>
              <a:gd name="T0" fmla="*/ 0 w 72"/>
              <a:gd name="T1" fmla="*/ 248 h 418"/>
              <a:gd name="T2" fmla="*/ 0 w 72"/>
              <a:gd name="T3" fmla="*/ 3 h 418"/>
              <a:gd name="T4" fmla="*/ 3 w 72"/>
              <a:gd name="T5" fmla="*/ 0 h 418"/>
              <a:gd name="T6" fmla="*/ 69 w 72"/>
              <a:gd name="T7" fmla="*/ 0 h 418"/>
              <a:gd name="T8" fmla="*/ 71 w 72"/>
              <a:gd name="T9" fmla="*/ 2 h 418"/>
              <a:gd name="T10" fmla="*/ 71 w 72"/>
              <a:gd name="T11" fmla="*/ 15 h 418"/>
              <a:gd name="T12" fmla="*/ 69 w 72"/>
              <a:gd name="T13" fmla="*/ 18 h 418"/>
              <a:gd name="T14" fmla="*/ 17 w 72"/>
              <a:gd name="T15" fmla="*/ 18 h 418"/>
              <a:gd name="T16" fmla="*/ 17 w 72"/>
              <a:gd name="T17" fmla="*/ 401 h 418"/>
              <a:gd name="T18" fmla="*/ 70 w 72"/>
              <a:gd name="T19" fmla="*/ 401 h 418"/>
              <a:gd name="T20" fmla="*/ 72 w 72"/>
              <a:gd name="T21" fmla="*/ 403 h 418"/>
              <a:gd name="T22" fmla="*/ 72 w 72"/>
              <a:gd name="T23" fmla="*/ 416 h 418"/>
              <a:gd name="T24" fmla="*/ 70 w 72"/>
              <a:gd name="T25" fmla="*/ 418 h 418"/>
              <a:gd name="T26" fmla="*/ 3 w 72"/>
              <a:gd name="T27" fmla="*/ 418 h 418"/>
              <a:gd name="T28" fmla="*/ 0 w 72"/>
              <a:gd name="T29" fmla="*/ 416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418">
                <a:moveTo>
                  <a:pt x="0" y="248"/>
                </a:moveTo>
                <a:cubicBezTo>
                  <a:pt x="0" y="3"/>
                  <a:pt x="0" y="3"/>
                  <a:pt x="0" y="3"/>
                </a:cubicBezTo>
                <a:cubicBezTo>
                  <a:pt x="0" y="1"/>
                  <a:pt x="1" y="0"/>
                  <a:pt x="3" y="0"/>
                </a:cubicBezTo>
                <a:cubicBezTo>
                  <a:pt x="69" y="0"/>
                  <a:pt x="69" y="0"/>
                  <a:pt x="69" y="0"/>
                </a:cubicBezTo>
                <a:cubicBezTo>
                  <a:pt x="70" y="0"/>
                  <a:pt x="71" y="1"/>
                  <a:pt x="71" y="2"/>
                </a:cubicBezTo>
                <a:cubicBezTo>
                  <a:pt x="71" y="15"/>
                  <a:pt x="71" y="15"/>
                  <a:pt x="71" y="15"/>
                </a:cubicBezTo>
                <a:cubicBezTo>
                  <a:pt x="71" y="17"/>
                  <a:pt x="70" y="18"/>
                  <a:pt x="69" y="18"/>
                </a:cubicBezTo>
                <a:cubicBezTo>
                  <a:pt x="17" y="18"/>
                  <a:pt x="17" y="18"/>
                  <a:pt x="17" y="18"/>
                </a:cubicBezTo>
                <a:cubicBezTo>
                  <a:pt x="17" y="401"/>
                  <a:pt x="17" y="401"/>
                  <a:pt x="17" y="401"/>
                </a:cubicBezTo>
                <a:cubicBezTo>
                  <a:pt x="70" y="401"/>
                  <a:pt x="70" y="401"/>
                  <a:pt x="70" y="401"/>
                </a:cubicBezTo>
                <a:cubicBezTo>
                  <a:pt x="71" y="401"/>
                  <a:pt x="72" y="401"/>
                  <a:pt x="72" y="403"/>
                </a:cubicBezTo>
                <a:cubicBezTo>
                  <a:pt x="72" y="416"/>
                  <a:pt x="72" y="416"/>
                  <a:pt x="72" y="416"/>
                </a:cubicBezTo>
                <a:cubicBezTo>
                  <a:pt x="72" y="417"/>
                  <a:pt x="71" y="418"/>
                  <a:pt x="70" y="418"/>
                </a:cubicBezTo>
                <a:cubicBezTo>
                  <a:pt x="3" y="418"/>
                  <a:pt x="3" y="418"/>
                  <a:pt x="3" y="418"/>
                </a:cubicBezTo>
                <a:cubicBezTo>
                  <a:pt x="1" y="418"/>
                  <a:pt x="0" y="417"/>
                  <a:pt x="0" y="41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 name="Freeform 5">
            <a:extLst>
              <a:ext uri="{FF2B5EF4-FFF2-40B4-BE49-F238E27FC236}">
                <a16:creationId xmlns:a16="http://schemas.microsoft.com/office/drawing/2014/main" id="{18E8D317-C000-422B-8EEE-3A2C3F2B1C06}"/>
              </a:ext>
            </a:extLst>
          </p:cNvPr>
          <p:cNvSpPr>
            <a:spLocks/>
          </p:cNvSpPr>
          <p:nvPr/>
        </p:nvSpPr>
        <p:spPr bwMode="auto">
          <a:xfrm rot="10800000">
            <a:off x="7754245" y="2116936"/>
            <a:ext cx="274419" cy="1705732"/>
          </a:xfrm>
          <a:custGeom>
            <a:avLst/>
            <a:gdLst>
              <a:gd name="T0" fmla="*/ 0 w 72"/>
              <a:gd name="T1" fmla="*/ 248 h 418"/>
              <a:gd name="T2" fmla="*/ 0 w 72"/>
              <a:gd name="T3" fmla="*/ 3 h 418"/>
              <a:gd name="T4" fmla="*/ 3 w 72"/>
              <a:gd name="T5" fmla="*/ 0 h 418"/>
              <a:gd name="T6" fmla="*/ 69 w 72"/>
              <a:gd name="T7" fmla="*/ 0 h 418"/>
              <a:gd name="T8" fmla="*/ 71 w 72"/>
              <a:gd name="T9" fmla="*/ 2 h 418"/>
              <a:gd name="T10" fmla="*/ 71 w 72"/>
              <a:gd name="T11" fmla="*/ 15 h 418"/>
              <a:gd name="T12" fmla="*/ 69 w 72"/>
              <a:gd name="T13" fmla="*/ 18 h 418"/>
              <a:gd name="T14" fmla="*/ 17 w 72"/>
              <a:gd name="T15" fmla="*/ 18 h 418"/>
              <a:gd name="T16" fmla="*/ 17 w 72"/>
              <a:gd name="T17" fmla="*/ 401 h 418"/>
              <a:gd name="T18" fmla="*/ 70 w 72"/>
              <a:gd name="T19" fmla="*/ 401 h 418"/>
              <a:gd name="T20" fmla="*/ 72 w 72"/>
              <a:gd name="T21" fmla="*/ 403 h 418"/>
              <a:gd name="T22" fmla="*/ 72 w 72"/>
              <a:gd name="T23" fmla="*/ 416 h 418"/>
              <a:gd name="T24" fmla="*/ 70 w 72"/>
              <a:gd name="T25" fmla="*/ 418 h 418"/>
              <a:gd name="T26" fmla="*/ 3 w 72"/>
              <a:gd name="T27" fmla="*/ 418 h 418"/>
              <a:gd name="T28" fmla="*/ 0 w 72"/>
              <a:gd name="T29" fmla="*/ 416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418">
                <a:moveTo>
                  <a:pt x="0" y="248"/>
                </a:moveTo>
                <a:cubicBezTo>
                  <a:pt x="0" y="3"/>
                  <a:pt x="0" y="3"/>
                  <a:pt x="0" y="3"/>
                </a:cubicBezTo>
                <a:cubicBezTo>
                  <a:pt x="0" y="1"/>
                  <a:pt x="1" y="0"/>
                  <a:pt x="3" y="0"/>
                </a:cubicBezTo>
                <a:cubicBezTo>
                  <a:pt x="69" y="0"/>
                  <a:pt x="69" y="0"/>
                  <a:pt x="69" y="0"/>
                </a:cubicBezTo>
                <a:cubicBezTo>
                  <a:pt x="70" y="0"/>
                  <a:pt x="71" y="1"/>
                  <a:pt x="71" y="2"/>
                </a:cubicBezTo>
                <a:cubicBezTo>
                  <a:pt x="71" y="15"/>
                  <a:pt x="71" y="15"/>
                  <a:pt x="71" y="15"/>
                </a:cubicBezTo>
                <a:cubicBezTo>
                  <a:pt x="71" y="17"/>
                  <a:pt x="70" y="18"/>
                  <a:pt x="69" y="18"/>
                </a:cubicBezTo>
                <a:cubicBezTo>
                  <a:pt x="17" y="18"/>
                  <a:pt x="17" y="18"/>
                  <a:pt x="17" y="18"/>
                </a:cubicBezTo>
                <a:cubicBezTo>
                  <a:pt x="17" y="401"/>
                  <a:pt x="17" y="401"/>
                  <a:pt x="17" y="401"/>
                </a:cubicBezTo>
                <a:cubicBezTo>
                  <a:pt x="70" y="401"/>
                  <a:pt x="70" y="401"/>
                  <a:pt x="70" y="401"/>
                </a:cubicBezTo>
                <a:cubicBezTo>
                  <a:pt x="71" y="401"/>
                  <a:pt x="72" y="401"/>
                  <a:pt x="72" y="403"/>
                </a:cubicBezTo>
                <a:cubicBezTo>
                  <a:pt x="72" y="416"/>
                  <a:pt x="72" y="416"/>
                  <a:pt x="72" y="416"/>
                </a:cubicBezTo>
                <a:cubicBezTo>
                  <a:pt x="72" y="417"/>
                  <a:pt x="71" y="418"/>
                  <a:pt x="70" y="418"/>
                </a:cubicBezTo>
                <a:cubicBezTo>
                  <a:pt x="3" y="418"/>
                  <a:pt x="3" y="418"/>
                  <a:pt x="3" y="418"/>
                </a:cubicBezTo>
                <a:cubicBezTo>
                  <a:pt x="1" y="418"/>
                  <a:pt x="0" y="417"/>
                  <a:pt x="0" y="41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423019347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0BC0046-FCA3-41F6-8923-3115919B19AC}"/>
              </a:ext>
            </a:extLst>
          </p:cNvPr>
          <p:cNvSpPr/>
          <p:nvPr/>
        </p:nvSpPr>
        <p:spPr>
          <a:xfrm>
            <a:off x="9753604" y="-1"/>
            <a:ext cx="2438396" cy="359274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99B9F6EF-4E07-4308-B179-E556D1774DCD}"/>
              </a:ext>
            </a:extLst>
          </p:cNvPr>
          <p:cNvSpPr/>
          <p:nvPr/>
        </p:nvSpPr>
        <p:spPr>
          <a:xfrm>
            <a:off x="9103748" y="156308"/>
            <a:ext cx="2916314" cy="6564923"/>
          </a:xfrm>
          <a:prstGeom prst="rect">
            <a:avLst/>
          </a:prstGeom>
          <a:solidFill>
            <a:srgbClr val="FBF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28" name="Graphic 27">
            <a:extLst>
              <a:ext uri="{FF2B5EF4-FFF2-40B4-BE49-F238E27FC236}">
                <a16:creationId xmlns:a16="http://schemas.microsoft.com/office/drawing/2014/main" id="{6C0F8686-0154-4AA3-B824-C1ADFEC624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6281" y="1439743"/>
            <a:ext cx="323850" cy="485775"/>
          </a:xfrm>
          <a:prstGeom prst="rect">
            <a:avLst/>
          </a:prstGeom>
        </p:spPr>
      </p:pic>
      <p:sp>
        <p:nvSpPr>
          <p:cNvPr id="26" name="TextBox 25">
            <a:extLst>
              <a:ext uri="{FF2B5EF4-FFF2-40B4-BE49-F238E27FC236}">
                <a16:creationId xmlns:a16="http://schemas.microsoft.com/office/drawing/2014/main" id="{73DD005E-ED2E-40A7-8EBC-981A8BD14421}"/>
              </a:ext>
            </a:extLst>
          </p:cNvPr>
          <p:cNvSpPr txBox="1"/>
          <p:nvPr/>
        </p:nvSpPr>
        <p:spPr>
          <a:xfrm>
            <a:off x="778629" y="3135985"/>
            <a:ext cx="4069901" cy="2416046"/>
          </a:xfrm>
          <a:prstGeom prst="rect">
            <a:avLst/>
          </a:prstGeom>
          <a:noFill/>
        </p:spPr>
        <p:txBody>
          <a:bodyPr wrap="square">
            <a:spAutoFit/>
          </a:bodyPr>
          <a:lstStyle/>
          <a:p>
            <a:pPr marL="171450" marR="0" indent="-171450" algn="l" rtl="0">
              <a:spcAft>
                <a:spcPts val="600"/>
              </a:spcAft>
              <a:buClr>
                <a:srgbClr val="C00000"/>
              </a:buClr>
              <a:buSzPct val="100000"/>
              <a:buFont typeface="Wingdings" panose="05000000000000000000" pitchFamily="2" charset="2"/>
              <a:buChar char="§"/>
            </a:pPr>
            <a:r>
              <a:rPr lang="en-GB" sz="1400" dirty="0">
                <a:solidFill>
                  <a:srgbClr val="484656"/>
                </a:solidFill>
                <a:latin typeface="DM Sans" pitchFamily="2" charset="0"/>
              </a:rPr>
              <a:t>In the heart of </a:t>
            </a:r>
            <a:r>
              <a:rPr lang="en-GB" sz="1400" b="1" dirty="0">
                <a:solidFill>
                  <a:srgbClr val="484656"/>
                </a:solidFill>
                <a:latin typeface="DM Sans" pitchFamily="2" charset="0"/>
              </a:rPr>
              <a:t>Vilnius Old Town </a:t>
            </a:r>
            <a:r>
              <a:rPr lang="en-GB" sz="1400" dirty="0">
                <a:solidFill>
                  <a:srgbClr val="484656"/>
                </a:solidFill>
                <a:latin typeface="DM Sans" pitchFamily="2" charset="0"/>
              </a:rPr>
              <a:t>– Cathedral Square</a:t>
            </a:r>
          </a:p>
          <a:p>
            <a:pPr marL="171450" indent="-171450">
              <a:spcAft>
                <a:spcPts val="600"/>
              </a:spcAft>
              <a:buClr>
                <a:srgbClr val="C00000"/>
              </a:buClr>
              <a:buSzPct val="100000"/>
              <a:buFont typeface="Wingdings" panose="05000000000000000000" pitchFamily="2" charset="2"/>
              <a:buChar char="§"/>
            </a:pPr>
            <a:r>
              <a:rPr lang="en-GB" sz="1400" b="1" dirty="0">
                <a:solidFill>
                  <a:srgbClr val="484656"/>
                </a:solidFill>
                <a:latin typeface="DM Sans" pitchFamily="2" charset="0"/>
              </a:rPr>
              <a:t>350 </a:t>
            </a:r>
            <a:r>
              <a:rPr lang="en-GB" sz="1400" b="1" dirty="0" err="1">
                <a:solidFill>
                  <a:srgbClr val="484656"/>
                </a:solidFill>
                <a:latin typeface="DM Sans" pitchFamily="2" charset="0"/>
              </a:rPr>
              <a:t>pax</a:t>
            </a:r>
            <a:r>
              <a:rPr lang="en-GB" sz="1400" b="1" dirty="0">
                <a:solidFill>
                  <a:srgbClr val="484656"/>
                </a:solidFill>
                <a:latin typeface="DM Sans" pitchFamily="2" charset="0"/>
              </a:rPr>
              <a:t>. </a:t>
            </a:r>
            <a:r>
              <a:rPr lang="en-GB" sz="1400" dirty="0">
                <a:solidFill>
                  <a:srgbClr val="484656"/>
                </a:solidFill>
                <a:latin typeface="DM Sans" pitchFamily="2" charset="0"/>
              </a:rPr>
              <a:t>Reception</a:t>
            </a:r>
            <a:r>
              <a:rPr lang="en-GB" sz="1400" b="1" dirty="0">
                <a:solidFill>
                  <a:srgbClr val="484656"/>
                </a:solidFill>
                <a:latin typeface="DM Sans" pitchFamily="2" charset="0"/>
              </a:rPr>
              <a:t> </a:t>
            </a:r>
            <a:r>
              <a:rPr lang="en-GB" sz="1400" dirty="0">
                <a:solidFill>
                  <a:srgbClr val="484656"/>
                </a:solidFill>
                <a:latin typeface="DM Sans" pitchFamily="2" charset="0"/>
              </a:rPr>
              <a:t>| </a:t>
            </a:r>
            <a:r>
              <a:rPr lang="en-GB" sz="1400" b="1" dirty="0">
                <a:solidFill>
                  <a:srgbClr val="484656"/>
                </a:solidFill>
                <a:latin typeface="DM Sans" pitchFamily="2" charset="0"/>
              </a:rPr>
              <a:t>250 </a:t>
            </a:r>
            <a:r>
              <a:rPr lang="en-GB" sz="1400" b="1" dirty="0" err="1">
                <a:solidFill>
                  <a:srgbClr val="484656"/>
                </a:solidFill>
                <a:latin typeface="DM Sans" pitchFamily="2" charset="0"/>
              </a:rPr>
              <a:t>pax</a:t>
            </a:r>
            <a:r>
              <a:rPr lang="en-GB" sz="1400" b="1" dirty="0">
                <a:solidFill>
                  <a:srgbClr val="484656"/>
                </a:solidFill>
                <a:latin typeface="DM Sans" pitchFamily="2" charset="0"/>
              </a:rPr>
              <a:t>. </a:t>
            </a:r>
            <a:r>
              <a:rPr lang="en-GB" sz="1400" dirty="0">
                <a:solidFill>
                  <a:srgbClr val="484656"/>
                </a:solidFill>
                <a:latin typeface="DM Sans" pitchFamily="2" charset="0"/>
              </a:rPr>
              <a:t>Seated Dinner</a:t>
            </a:r>
          </a:p>
          <a:p>
            <a:pPr marL="171450" indent="-171450">
              <a:spcAft>
                <a:spcPts val="600"/>
              </a:spcAft>
              <a:buClr>
                <a:srgbClr val="C00000"/>
              </a:buClr>
              <a:buSzPct val="100000"/>
              <a:buFont typeface="Wingdings" panose="05000000000000000000" pitchFamily="2" charset="2"/>
              <a:buChar char="§"/>
            </a:pPr>
            <a:r>
              <a:rPr lang="en-GB" sz="1400" b="1" dirty="0">
                <a:solidFill>
                  <a:srgbClr val="484656"/>
                </a:solidFill>
                <a:latin typeface="DM Sans" pitchFamily="2" charset="0"/>
              </a:rPr>
              <a:t>1,5 km </a:t>
            </a:r>
            <a:r>
              <a:rPr lang="en-GB" sz="1400" dirty="0">
                <a:solidFill>
                  <a:srgbClr val="484656"/>
                </a:solidFill>
                <a:latin typeface="DM Sans" pitchFamily="2" charset="0"/>
              </a:rPr>
              <a:t>from the Radisson </a:t>
            </a:r>
            <a:r>
              <a:rPr lang="en-GB" sz="1400" dirty="0" err="1">
                <a:solidFill>
                  <a:srgbClr val="484656"/>
                </a:solidFill>
                <a:latin typeface="DM Sans" pitchFamily="2" charset="0"/>
              </a:rPr>
              <a:t>Blu</a:t>
            </a:r>
            <a:r>
              <a:rPr lang="en-GB" sz="1400" dirty="0">
                <a:solidFill>
                  <a:srgbClr val="484656"/>
                </a:solidFill>
                <a:latin typeface="DM Sans" pitchFamily="2" charset="0"/>
              </a:rPr>
              <a:t> Hotel Lietuva  </a:t>
            </a:r>
            <a:endParaRPr lang="lt-LT" sz="1400" dirty="0">
              <a:solidFill>
                <a:srgbClr val="484656"/>
              </a:solidFill>
              <a:latin typeface="DM Sans" pitchFamily="2" charset="0"/>
            </a:endParaRPr>
          </a:p>
          <a:p>
            <a:pPr marL="171450" marR="0" indent="-171450" algn="l" rtl="0">
              <a:spcAft>
                <a:spcPts val="600"/>
              </a:spcAft>
              <a:buClr>
                <a:srgbClr val="C00000"/>
              </a:buClr>
              <a:buSzPct val="100000"/>
              <a:buFont typeface="Wingdings" panose="05000000000000000000" pitchFamily="2" charset="2"/>
              <a:buChar char="§"/>
            </a:pPr>
            <a:r>
              <a:rPr lang="en-GB" sz="1400" b="1" dirty="0">
                <a:solidFill>
                  <a:srgbClr val="484656"/>
                </a:solidFill>
                <a:latin typeface="DM Sans" pitchFamily="2" charset="0"/>
              </a:rPr>
              <a:t>Modern museum </a:t>
            </a:r>
            <a:r>
              <a:rPr lang="en-GB" sz="1400" dirty="0">
                <a:solidFill>
                  <a:srgbClr val="484656"/>
                </a:solidFill>
                <a:latin typeface="DM Sans" pitchFamily="2" charset="0"/>
              </a:rPr>
              <a:t>built </a:t>
            </a:r>
            <a:br>
              <a:rPr lang="lt-LT" sz="1400" dirty="0">
                <a:solidFill>
                  <a:srgbClr val="484656"/>
                </a:solidFill>
                <a:latin typeface="DM Sans" pitchFamily="2" charset="0"/>
              </a:rPr>
            </a:br>
            <a:r>
              <a:rPr lang="en-GB" sz="1400" dirty="0">
                <a:solidFill>
                  <a:srgbClr val="484656"/>
                </a:solidFill>
                <a:latin typeface="DM Sans" pitchFamily="2" charset="0"/>
              </a:rPr>
              <a:t>on the oldest ruins </a:t>
            </a:r>
            <a:endParaRPr lang="lt-LT" sz="1400" dirty="0">
              <a:solidFill>
                <a:srgbClr val="484656"/>
              </a:solidFill>
              <a:latin typeface="DM Sans" pitchFamily="2" charset="0"/>
            </a:endParaRPr>
          </a:p>
          <a:p>
            <a:pPr marL="171450" marR="0" indent="-171450" algn="l" rtl="0">
              <a:spcAft>
                <a:spcPts val="600"/>
              </a:spcAft>
              <a:buClr>
                <a:srgbClr val="C00000"/>
              </a:buClr>
              <a:buSzPct val="100000"/>
              <a:buFont typeface="Wingdings" panose="05000000000000000000" pitchFamily="2" charset="2"/>
              <a:buChar char="§"/>
            </a:pPr>
            <a:r>
              <a:rPr lang="en-GB" sz="1400" b="1" dirty="0">
                <a:solidFill>
                  <a:srgbClr val="484656"/>
                </a:solidFill>
                <a:latin typeface="DM Sans" pitchFamily="2" charset="0"/>
              </a:rPr>
              <a:t>Gala dinner </a:t>
            </a:r>
            <a:r>
              <a:rPr lang="en-GB" sz="1400" dirty="0">
                <a:solidFill>
                  <a:srgbClr val="484656"/>
                </a:solidFill>
                <a:latin typeface="DM Sans" pitchFamily="2" charset="0"/>
              </a:rPr>
              <a:t>combined with </a:t>
            </a:r>
            <a:br>
              <a:rPr lang="lt-LT" sz="1400" dirty="0">
                <a:solidFill>
                  <a:srgbClr val="484656"/>
                </a:solidFill>
                <a:latin typeface="DM Sans" pitchFamily="2" charset="0"/>
              </a:rPr>
            </a:br>
            <a:r>
              <a:rPr lang="en-GB" sz="1400" dirty="0">
                <a:solidFill>
                  <a:srgbClr val="484656"/>
                </a:solidFill>
                <a:latin typeface="DM Sans" pitchFamily="2" charset="0"/>
              </a:rPr>
              <a:t>special guided tours of the </a:t>
            </a:r>
            <a:br>
              <a:rPr lang="lt-LT" sz="1400" dirty="0">
                <a:solidFill>
                  <a:srgbClr val="484656"/>
                </a:solidFill>
                <a:latin typeface="DM Sans" pitchFamily="2" charset="0"/>
              </a:rPr>
            </a:br>
            <a:r>
              <a:rPr lang="en-GB" sz="1400" dirty="0">
                <a:solidFill>
                  <a:srgbClr val="484656"/>
                </a:solidFill>
                <a:latin typeface="DM Sans" pitchFamily="2" charset="0"/>
              </a:rPr>
              <a:t>palace’s underground museum</a:t>
            </a:r>
          </a:p>
        </p:txBody>
      </p:sp>
      <p:sp>
        <p:nvSpPr>
          <p:cNvPr id="21" name="TextBox 20">
            <a:extLst>
              <a:ext uri="{FF2B5EF4-FFF2-40B4-BE49-F238E27FC236}">
                <a16:creationId xmlns:a16="http://schemas.microsoft.com/office/drawing/2014/main" id="{C8E56CC8-6B8C-4E4E-A7DF-70B121C36594}"/>
              </a:ext>
            </a:extLst>
          </p:cNvPr>
          <p:cNvSpPr txBox="1"/>
          <p:nvPr/>
        </p:nvSpPr>
        <p:spPr>
          <a:xfrm>
            <a:off x="840370" y="533655"/>
            <a:ext cx="9429786" cy="523220"/>
          </a:xfrm>
          <a:prstGeom prst="rect">
            <a:avLst/>
          </a:prstGeom>
          <a:noFill/>
        </p:spPr>
        <p:txBody>
          <a:bodyPr wrap="square" rtlCol="0">
            <a:spAutoFit/>
          </a:bodyPr>
          <a:lstStyle/>
          <a:p>
            <a:r>
              <a:rPr lang="en-GB" sz="2800" dirty="0">
                <a:solidFill>
                  <a:srgbClr val="484656"/>
                </a:solidFill>
                <a:latin typeface="+mj-lt"/>
              </a:rPr>
              <a:t>The Palace of the Grand Dukes of Lithuania </a:t>
            </a:r>
          </a:p>
        </p:txBody>
      </p:sp>
      <p:sp>
        <p:nvSpPr>
          <p:cNvPr id="32" name="Rectangle 31">
            <a:extLst>
              <a:ext uri="{FF2B5EF4-FFF2-40B4-BE49-F238E27FC236}">
                <a16:creationId xmlns:a16="http://schemas.microsoft.com/office/drawing/2014/main" id="{FE909F5F-8CB1-4E14-80C8-5D5A4D93CB8B}"/>
              </a:ext>
            </a:extLst>
          </p:cNvPr>
          <p:cNvSpPr/>
          <p:nvPr/>
        </p:nvSpPr>
        <p:spPr>
          <a:xfrm>
            <a:off x="0" y="653481"/>
            <a:ext cx="716280" cy="23193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ED3B1B5E-80F7-48E6-A89E-C47FB97C3F9A}"/>
              </a:ext>
            </a:extLst>
          </p:cNvPr>
          <p:cNvSpPr txBox="1"/>
          <p:nvPr/>
        </p:nvSpPr>
        <p:spPr>
          <a:xfrm>
            <a:off x="1702871" y="1696384"/>
            <a:ext cx="3343172" cy="369332"/>
          </a:xfrm>
          <a:prstGeom prst="rect">
            <a:avLst/>
          </a:prstGeom>
          <a:noFill/>
        </p:spPr>
        <p:txBody>
          <a:bodyPr wrap="square">
            <a:spAutoFit/>
          </a:bodyPr>
          <a:lstStyle/>
          <a:p>
            <a:pPr marR="0" rtl="0"/>
            <a:r>
              <a:rPr lang="en-GB" dirty="0">
                <a:solidFill>
                  <a:srgbClr val="484656"/>
                </a:solidFill>
                <a:latin typeface="+mj-lt"/>
              </a:rPr>
              <a:t>Dinner Venue</a:t>
            </a:r>
            <a:endParaRPr lang="en-GB" sz="2800" dirty="0">
              <a:solidFill>
                <a:srgbClr val="484656"/>
              </a:solidFill>
              <a:latin typeface="+mj-lt"/>
            </a:endParaRPr>
          </a:p>
        </p:txBody>
      </p:sp>
      <p:pic>
        <p:nvPicPr>
          <p:cNvPr id="45" name="Graphic 44">
            <a:extLst>
              <a:ext uri="{FF2B5EF4-FFF2-40B4-BE49-F238E27FC236}">
                <a16:creationId xmlns:a16="http://schemas.microsoft.com/office/drawing/2014/main" id="{50CCC03F-CE74-48A8-8C63-5078BF9C79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55787" y="5217016"/>
            <a:ext cx="134329" cy="109906"/>
          </a:xfrm>
          <a:prstGeom prst="rect">
            <a:avLst/>
          </a:prstGeom>
        </p:spPr>
      </p:pic>
      <p:sp>
        <p:nvSpPr>
          <p:cNvPr id="42" name="Rectangle 41">
            <a:extLst>
              <a:ext uri="{FF2B5EF4-FFF2-40B4-BE49-F238E27FC236}">
                <a16:creationId xmlns:a16="http://schemas.microsoft.com/office/drawing/2014/main" id="{32BFF2EF-F177-4122-8AEC-CB66B5BD8EB6}"/>
              </a:ext>
            </a:extLst>
          </p:cNvPr>
          <p:cNvSpPr/>
          <p:nvPr/>
        </p:nvSpPr>
        <p:spPr>
          <a:xfrm>
            <a:off x="5337677" y="1213184"/>
            <a:ext cx="6392979" cy="4507678"/>
          </a:xfrm>
          <a:prstGeom prst="rect">
            <a:avLst/>
          </a:prstGeom>
          <a:solidFill>
            <a:srgbClr val="FBF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2" name="TextBox 21">
            <a:extLst>
              <a:ext uri="{FF2B5EF4-FFF2-40B4-BE49-F238E27FC236}">
                <a16:creationId xmlns:a16="http://schemas.microsoft.com/office/drawing/2014/main" id="{82BDD24B-A8D9-43CC-A911-8855DD482159}"/>
              </a:ext>
            </a:extLst>
          </p:cNvPr>
          <p:cNvSpPr txBox="1"/>
          <p:nvPr/>
        </p:nvSpPr>
        <p:spPr>
          <a:xfrm>
            <a:off x="1710037" y="1429451"/>
            <a:ext cx="3138500" cy="307777"/>
          </a:xfrm>
          <a:prstGeom prst="rect">
            <a:avLst/>
          </a:prstGeom>
          <a:noFill/>
        </p:spPr>
        <p:txBody>
          <a:bodyPr wrap="square">
            <a:spAutoFit/>
          </a:bodyPr>
          <a:lstStyle/>
          <a:p>
            <a:pPr marR="0" rtl="0"/>
            <a:r>
              <a:rPr lang="en-GB" sz="1400" dirty="0">
                <a:solidFill>
                  <a:srgbClr val="0AACA1"/>
                </a:solidFill>
                <a:latin typeface="+mj-lt"/>
              </a:rPr>
              <a:t>Option 1</a:t>
            </a:r>
          </a:p>
        </p:txBody>
      </p:sp>
      <p:grpSp>
        <p:nvGrpSpPr>
          <p:cNvPr id="37" name="Group 36">
            <a:extLst>
              <a:ext uri="{FF2B5EF4-FFF2-40B4-BE49-F238E27FC236}">
                <a16:creationId xmlns:a16="http://schemas.microsoft.com/office/drawing/2014/main" id="{337BC69C-0077-4E08-9750-DA2A05B352C2}"/>
              </a:ext>
            </a:extLst>
          </p:cNvPr>
          <p:cNvGrpSpPr/>
          <p:nvPr/>
        </p:nvGrpSpPr>
        <p:grpSpPr>
          <a:xfrm>
            <a:off x="5529729" y="1391463"/>
            <a:ext cx="6239920" cy="4184275"/>
            <a:chOff x="4782312" y="977119"/>
            <a:chExt cx="6833686" cy="4582434"/>
          </a:xfrm>
        </p:grpSpPr>
        <p:pic>
          <p:nvPicPr>
            <p:cNvPr id="17" name="Picture 16">
              <a:extLst>
                <a:ext uri="{FF2B5EF4-FFF2-40B4-BE49-F238E27FC236}">
                  <a16:creationId xmlns:a16="http://schemas.microsoft.com/office/drawing/2014/main" id="{B6A00FCD-06B5-486B-BE8B-53945DA55D1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782314" y="977119"/>
              <a:ext cx="3343172" cy="2215937"/>
            </a:xfrm>
            <a:prstGeom prst="rect">
              <a:avLst/>
            </a:prstGeom>
          </p:spPr>
        </p:pic>
        <p:pic>
          <p:nvPicPr>
            <p:cNvPr id="18" name="Picture 17">
              <a:extLst>
                <a:ext uri="{FF2B5EF4-FFF2-40B4-BE49-F238E27FC236}">
                  <a16:creationId xmlns:a16="http://schemas.microsoft.com/office/drawing/2014/main" id="{07D90A87-6B00-417E-AEC0-F7252D38C69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292093" y="977119"/>
              <a:ext cx="3323905" cy="2215937"/>
            </a:xfrm>
            <a:prstGeom prst="rect">
              <a:avLst/>
            </a:prstGeom>
          </p:spPr>
        </p:pic>
        <p:pic>
          <p:nvPicPr>
            <p:cNvPr id="19" name="Picture 18">
              <a:extLst>
                <a:ext uri="{FF2B5EF4-FFF2-40B4-BE49-F238E27FC236}">
                  <a16:creationId xmlns:a16="http://schemas.microsoft.com/office/drawing/2014/main" id="{ADF480E7-BD14-4E7C-B232-834EF69BA1B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782312" y="3351377"/>
              <a:ext cx="3343173" cy="2208176"/>
            </a:xfrm>
            <a:prstGeom prst="rect">
              <a:avLst/>
            </a:prstGeom>
          </p:spPr>
        </p:pic>
        <p:pic>
          <p:nvPicPr>
            <p:cNvPr id="20" name="Picture 19">
              <a:extLst>
                <a:ext uri="{FF2B5EF4-FFF2-40B4-BE49-F238E27FC236}">
                  <a16:creationId xmlns:a16="http://schemas.microsoft.com/office/drawing/2014/main" id="{EA3CCB33-8F7B-46CA-ABB1-94F014180FF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292093" y="3351377"/>
              <a:ext cx="3323905" cy="2208176"/>
            </a:xfrm>
            <a:prstGeom prst="rect">
              <a:avLst/>
            </a:prstGeom>
          </p:spPr>
        </p:pic>
      </p:grpSp>
      <p:sp>
        <p:nvSpPr>
          <p:cNvPr id="23" name="TextBox 22">
            <a:hlinkClick r:id="rId11"/>
            <a:extLst>
              <a:ext uri="{FF2B5EF4-FFF2-40B4-BE49-F238E27FC236}">
                <a16:creationId xmlns:a16="http://schemas.microsoft.com/office/drawing/2014/main" id="{00A074AE-1DD5-4AAA-95C5-6646F14CC3F3}"/>
              </a:ext>
            </a:extLst>
          </p:cNvPr>
          <p:cNvSpPr txBox="1"/>
          <p:nvPr/>
        </p:nvSpPr>
        <p:spPr>
          <a:xfrm>
            <a:off x="9333948" y="6444232"/>
            <a:ext cx="2532209" cy="276999"/>
          </a:xfrm>
          <a:prstGeom prst="rect">
            <a:avLst/>
          </a:prstGeom>
          <a:noFill/>
        </p:spPr>
        <p:txBody>
          <a:bodyPr wrap="square" anchor="ctr">
            <a:spAutoFit/>
          </a:bodyPr>
          <a:lstStyle/>
          <a:p>
            <a:pPr marR="0" algn="r" rtl="0"/>
            <a:r>
              <a:rPr lang="en-GB" sz="1800" b="0" i="0" u="none" strike="noStrike" baseline="30000" dirty="0">
                <a:solidFill>
                  <a:srgbClr val="C00000"/>
                </a:solidFill>
                <a:latin typeface="DM Sans" pitchFamily="2" charset="0"/>
              </a:rPr>
              <a:t>www.valdovurumai.lt</a:t>
            </a:r>
          </a:p>
        </p:txBody>
      </p:sp>
      <p:grpSp>
        <p:nvGrpSpPr>
          <p:cNvPr id="25" name="Group 24">
            <a:extLst>
              <a:ext uri="{FF2B5EF4-FFF2-40B4-BE49-F238E27FC236}">
                <a16:creationId xmlns:a16="http://schemas.microsoft.com/office/drawing/2014/main" id="{B7114DCB-3045-6D4D-4211-67A6824C1997}"/>
              </a:ext>
            </a:extLst>
          </p:cNvPr>
          <p:cNvGrpSpPr/>
          <p:nvPr/>
        </p:nvGrpSpPr>
        <p:grpSpPr>
          <a:xfrm>
            <a:off x="1778407" y="2406271"/>
            <a:ext cx="1231527" cy="321327"/>
            <a:chOff x="1191793" y="2430087"/>
            <a:chExt cx="1231527" cy="321327"/>
          </a:xfrm>
          <a:solidFill>
            <a:srgbClr val="C00000"/>
          </a:solidFill>
        </p:grpSpPr>
        <p:pic>
          <p:nvPicPr>
            <p:cNvPr id="27" name="Graphic 34">
              <a:hlinkClick r:id="rId12"/>
              <a:extLst>
                <a:ext uri="{FF2B5EF4-FFF2-40B4-BE49-F238E27FC236}">
                  <a16:creationId xmlns:a16="http://schemas.microsoft.com/office/drawing/2014/main" id="{8573B258-C707-0F23-95E0-3D6996148C1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91793" y="2430087"/>
              <a:ext cx="1231527" cy="321327"/>
            </a:xfrm>
            <a:prstGeom prst="rect">
              <a:avLst/>
            </a:prstGeom>
          </p:spPr>
        </p:pic>
        <p:sp>
          <p:nvSpPr>
            <p:cNvPr id="29" name="TextBox 28">
              <a:hlinkClick r:id="rId12"/>
              <a:extLst>
                <a:ext uri="{FF2B5EF4-FFF2-40B4-BE49-F238E27FC236}">
                  <a16:creationId xmlns:a16="http://schemas.microsoft.com/office/drawing/2014/main" id="{B95E80A6-973D-D133-4D3F-5C394A44346E}"/>
                </a:ext>
              </a:extLst>
            </p:cNvPr>
            <p:cNvSpPr txBox="1"/>
            <p:nvPr/>
          </p:nvSpPr>
          <p:spPr>
            <a:xfrm>
              <a:off x="1312117" y="2461396"/>
              <a:ext cx="990878" cy="261610"/>
            </a:xfrm>
            <a:prstGeom prst="rect">
              <a:avLst/>
            </a:prstGeom>
            <a:grpFill/>
          </p:spPr>
          <p:txBody>
            <a:bodyPr wrap="square">
              <a:spAutoFit/>
            </a:bodyPr>
            <a:lstStyle/>
            <a:p>
              <a:pPr marR="0" algn="ctr" rtl="0"/>
              <a:r>
                <a:rPr lang="en-GB" sz="1100" b="1" dirty="0">
                  <a:solidFill>
                    <a:srgbClr val="FBFAFC"/>
                  </a:solidFill>
                  <a:latin typeface="DM Sans" pitchFamily="2" charset="0"/>
                </a:rPr>
                <a:t>3D Tour</a:t>
              </a:r>
              <a:endParaRPr lang="en-GB" sz="1100" b="1" i="1" dirty="0">
                <a:solidFill>
                  <a:srgbClr val="FBFAFC"/>
                </a:solidFill>
                <a:latin typeface="DM Sans" pitchFamily="2" charset="0"/>
              </a:endParaRPr>
            </a:p>
          </p:txBody>
        </p:sp>
      </p:grpSp>
      <p:cxnSp>
        <p:nvCxnSpPr>
          <p:cNvPr id="40" name="Straight Connector 39">
            <a:extLst>
              <a:ext uri="{FF2B5EF4-FFF2-40B4-BE49-F238E27FC236}">
                <a16:creationId xmlns:a16="http://schemas.microsoft.com/office/drawing/2014/main" id="{CAE7C3C9-EBC0-4626-B193-A209AA3D5C38}"/>
              </a:ext>
            </a:extLst>
          </p:cNvPr>
          <p:cNvCxnSpPr>
            <a:cxnSpLocks/>
          </p:cNvCxnSpPr>
          <p:nvPr/>
        </p:nvCxnSpPr>
        <p:spPr>
          <a:xfrm>
            <a:off x="1529972" y="1406767"/>
            <a:ext cx="0" cy="129242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397A90B2-B726-4FF6-B6D8-059013523F0F}"/>
              </a:ext>
            </a:extLst>
          </p:cNvPr>
          <p:cNvSpPr txBox="1"/>
          <p:nvPr/>
        </p:nvSpPr>
        <p:spPr>
          <a:xfrm>
            <a:off x="625231" y="1981463"/>
            <a:ext cx="904741" cy="379591"/>
          </a:xfrm>
          <a:prstGeom prst="rect">
            <a:avLst/>
          </a:prstGeom>
          <a:noFill/>
        </p:spPr>
        <p:txBody>
          <a:bodyPr wrap="square">
            <a:spAutoFit/>
          </a:bodyPr>
          <a:lstStyle/>
          <a:p>
            <a:pPr marR="0" algn="ctr" rtl="0"/>
            <a:r>
              <a:rPr lang="lt-LT" sz="1400" baseline="30000" dirty="0">
                <a:solidFill>
                  <a:srgbClr val="02ACA1"/>
                </a:solidFill>
                <a:latin typeface="DM Sans" pitchFamily="2" charset="0"/>
              </a:rPr>
              <a:t>Gala</a:t>
            </a:r>
            <a:endParaRPr lang="en-GB" sz="1400" baseline="30000" dirty="0">
              <a:solidFill>
                <a:srgbClr val="02ACA1"/>
              </a:solidFill>
              <a:latin typeface="DM Sans" pitchFamily="2" charset="0"/>
            </a:endParaRPr>
          </a:p>
          <a:p>
            <a:pPr marR="0" algn="ctr" rtl="0"/>
            <a:r>
              <a:rPr lang="en-GB" sz="1400" baseline="30000" dirty="0">
                <a:solidFill>
                  <a:srgbClr val="02ACA1"/>
                </a:solidFill>
                <a:latin typeface="DM Sans" pitchFamily="2" charset="0"/>
              </a:rPr>
              <a:t>D</a:t>
            </a:r>
            <a:r>
              <a:rPr lang="en-GB" sz="1400" b="0" i="0" u="none" strike="noStrike" baseline="30000" dirty="0">
                <a:solidFill>
                  <a:srgbClr val="02ACA1"/>
                </a:solidFill>
                <a:latin typeface="DM Sans" pitchFamily="2" charset="0"/>
              </a:rPr>
              <a:t>inner</a:t>
            </a:r>
          </a:p>
        </p:txBody>
      </p:sp>
    </p:spTree>
    <p:extLst>
      <p:ext uri="{BB962C8B-B14F-4D97-AF65-F5344CB8AC3E}">
        <p14:creationId xmlns:p14="http://schemas.microsoft.com/office/powerpoint/2010/main" val="4193468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5E2695-0E89-4FD1-BFF0-D558AE3C6933}"/>
              </a:ext>
            </a:extLst>
          </p:cNvPr>
          <p:cNvSpPr/>
          <p:nvPr/>
        </p:nvSpPr>
        <p:spPr>
          <a:xfrm>
            <a:off x="162169" y="146538"/>
            <a:ext cx="11867662" cy="6564923"/>
          </a:xfrm>
          <a:prstGeom prst="rect">
            <a:avLst/>
          </a:prstGeom>
          <a:solidFill>
            <a:srgbClr val="E9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schemeClr val="tx1"/>
              </a:solidFill>
            </a:endParaRPr>
          </a:p>
        </p:txBody>
      </p:sp>
      <p:sp>
        <p:nvSpPr>
          <p:cNvPr id="5" name="TextBox 4">
            <a:extLst>
              <a:ext uri="{FF2B5EF4-FFF2-40B4-BE49-F238E27FC236}">
                <a16:creationId xmlns:a16="http://schemas.microsoft.com/office/drawing/2014/main" id="{13BFBA48-FEFB-4182-BAFA-D82056AAA554}"/>
              </a:ext>
            </a:extLst>
          </p:cNvPr>
          <p:cNvSpPr txBox="1"/>
          <p:nvPr/>
        </p:nvSpPr>
        <p:spPr>
          <a:xfrm>
            <a:off x="795906" y="504425"/>
            <a:ext cx="5379720" cy="584775"/>
          </a:xfrm>
          <a:prstGeom prst="rect">
            <a:avLst/>
          </a:prstGeom>
          <a:noFill/>
        </p:spPr>
        <p:txBody>
          <a:bodyPr wrap="square" rtlCol="0">
            <a:spAutoFit/>
          </a:bodyPr>
          <a:lstStyle/>
          <a:p>
            <a:r>
              <a:rPr lang="lt-LT" sz="3200" dirty="0">
                <a:solidFill>
                  <a:srgbClr val="484656"/>
                </a:solidFill>
                <a:latin typeface="+mj-lt"/>
              </a:rPr>
              <a:t>Proponent </a:t>
            </a:r>
            <a:r>
              <a:rPr lang="en-US" sz="3200" dirty="0">
                <a:solidFill>
                  <a:srgbClr val="484656"/>
                </a:solidFill>
                <a:latin typeface="+mj-lt"/>
              </a:rPr>
              <a:t>N</a:t>
            </a:r>
            <a:r>
              <a:rPr lang="lt-LT" sz="3200" dirty="0">
                <a:solidFill>
                  <a:srgbClr val="484656"/>
                </a:solidFill>
                <a:latin typeface="+mj-lt"/>
              </a:rPr>
              <a:t>ames</a:t>
            </a:r>
            <a:endParaRPr lang="en-GB" sz="3200" dirty="0">
              <a:solidFill>
                <a:srgbClr val="484656"/>
              </a:solidFill>
              <a:latin typeface="+mj-lt"/>
            </a:endParaRPr>
          </a:p>
        </p:txBody>
      </p:sp>
      <p:sp>
        <p:nvSpPr>
          <p:cNvPr id="6" name="Rectangle 5">
            <a:extLst>
              <a:ext uri="{FF2B5EF4-FFF2-40B4-BE49-F238E27FC236}">
                <a16:creationId xmlns:a16="http://schemas.microsoft.com/office/drawing/2014/main" id="{0177D300-2B4B-48D3-9ADD-5D6265FB94D7}"/>
              </a:ext>
            </a:extLst>
          </p:cNvPr>
          <p:cNvSpPr/>
          <p:nvPr/>
        </p:nvSpPr>
        <p:spPr>
          <a:xfrm>
            <a:off x="0" y="653481"/>
            <a:ext cx="716280" cy="23193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795906" y="1236231"/>
            <a:ext cx="11054350" cy="1323439"/>
          </a:xfrm>
          <a:prstGeom prst="rect">
            <a:avLst/>
          </a:prstGeom>
          <a:noFill/>
        </p:spPr>
        <p:txBody>
          <a:bodyPr wrap="square" rtlCol="0">
            <a:spAutoFit/>
          </a:bodyPr>
          <a:lstStyle/>
          <a:p>
            <a:r>
              <a:rPr lang="lt-LT" sz="1400" dirty="0">
                <a:solidFill>
                  <a:srgbClr val="C00000"/>
                </a:solidFill>
                <a:latin typeface="+mj-lt"/>
              </a:rPr>
              <a:t>Local </a:t>
            </a:r>
            <a:r>
              <a:rPr lang="en-US" sz="1400" dirty="0">
                <a:solidFill>
                  <a:srgbClr val="C00000"/>
                </a:solidFill>
                <a:latin typeface="+mj-lt"/>
              </a:rPr>
              <a:t>Co-</a:t>
            </a:r>
            <a:r>
              <a:rPr lang="en-US" sz="1400" dirty="0" err="1">
                <a:solidFill>
                  <a:srgbClr val="C00000"/>
                </a:solidFill>
                <a:latin typeface="+mj-lt"/>
              </a:rPr>
              <a:t>ordinator</a:t>
            </a:r>
            <a:r>
              <a:rPr lang="en-US" sz="1400" dirty="0">
                <a:solidFill>
                  <a:srgbClr val="C00000"/>
                </a:solidFill>
                <a:latin typeface="+mj-lt"/>
              </a:rPr>
              <a:t>: Assoc. Professor Tomas Tamosuitis</a:t>
            </a:r>
            <a:r>
              <a:rPr lang="lt-LT" sz="1400" dirty="0">
                <a:solidFill>
                  <a:srgbClr val="C00000"/>
                </a:solidFill>
                <a:latin typeface="+mj-lt"/>
              </a:rPr>
              <a:t>,</a:t>
            </a:r>
            <a:r>
              <a:rPr lang="en-US" sz="1400" dirty="0">
                <a:solidFill>
                  <a:srgbClr val="C00000"/>
                </a:solidFill>
                <a:latin typeface="+mj-lt"/>
              </a:rPr>
              <a:t> MD PhD</a:t>
            </a:r>
            <a:endParaRPr lang="lt-LT" sz="1400" dirty="0">
              <a:solidFill>
                <a:srgbClr val="C00000"/>
              </a:solidFill>
              <a:latin typeface="+mj-lt"/>
            </a:endParaRPr>
          </a:p>
          <a:p>
            <a:pPr algn="just"/>
            <a:r>
              <a:rPr lang="en-US" sz="1100" dirty="0"/>
              <a:t>Head of Intensive Care Department in Lithuanian University of Health Sciences. Special areas of research and interest: </a:t>
            </a:r>
          </a:p>
          <a:p>
            <a:pPr marL="171450" indent="-171450" algn="just">
              <a:buFont typeface="Wingdings" panose="05000000000000000000" pitchFamily="2" charset="2"/>
              <a:buChar char="§"/>
            </a:pPr>
            <a:r>
              <a:rPr lang="en-US" sz="1100" dirty="0"/>
              <a:t>Multimodality in neurocritical Patient’s management</a:t>
            </a:r>
            <a:endParaRPr lang="lt-LT" sz="1100" dirty="0"/>
          </a:p>
          <a:p>
            <a:pPr marL="171450" indent="-171450" algn="just">
              <a:buFont typeface="Wingdings" panose="05000000000000000000" pitchFamily="2" charset="2"/>
              <a:buChar char="§"/>
            </a:pPr>
            <a:r>
              <a:rPr lang="en-US" sz="1100" dirty="0"/>
              <a:t>Cerebral perfusion and autoregulation</a:t>
            </a:r>
            <a:endParaRPr lang="lt-LT" sz="1100" dirty="0"/>
          </a:p>
          <a:p>
            <a:pPr marL="171450" indent="-171450" algn="just">
              <a:buFont typeface="Wingdings" panose="05000000000000000000" pitchFamily="2" charset="2"/>
              <a:buChar char="§"/>
            </a:pPr>
            <a:r>
              <a:rPr lang="en-US" sz="1100" dirty="0"/>
              <a:t>Microcirculation and endothelial damage</a:t>
            </a:r>
            <a:endParaRPr lang="lt-LT" sz="1100" dirty="0"/>
          </a:p>
          <a:p>
            <a:pPr marL="171450" indent="-171450" algn="just">
              <a:buFont typeface="Wingdings" panose="05000000000000000000" pitchFamily="2" charset="2"/>
              <a:buChar char="§"/>
            </a:pPr>
            <a:r>
              <a:rPr lang="en-US" sz="1100" dirty="0"/>
              <a:t>Organ donation</a:t>
            </a:r>
            <a:endParaRPr lang="lt-LT" sz="1100" dirty="0"/>
          </a:p>
          <a:p>
            <a:pPr marL="171450" indent="-171450" algn="just">
              <a:buFont typeface="Wingdings" panose="05000000000000000000" pitchFamily="2" charset="2"/>
              <a:buChar char="§"/>
            </a:pPr>
            <a:r>
              <a:rPr lang="en-US" sz="1100" dirty="0" err="1"/>
              <a:t>Organisation</a:t>
            </a:r>
            <a:r>
              <a:rPr lang="en-US" sz="1100" dirty="0"/>
              <a:t> and Quality control in Intensive Care and Organ Donation</a:t>
            </a:r>
          </a:p>
        </p:txBody>
      </p:sp>
      <p:sp>
        <p:nvSpPr>
          <p:cNvPr id="7" name="TextBox 6">
            <a:extLst>
              <a:ext uri="{FF2B5EF4-FFF2-40B4-BE49-F238E27FC236}">
                <a16:creationId xmlns:a16="http://schemas.microsoft.com/office/drawing/2014/main" id="{38D4F32E-0EB4-EC43-B996-B0D8ACA2D011}"/>
              </a:ext>
            </a:extLst>
          </p:cNvPr>
          <p:cNvSpPr txBox="1"/>
          <p:nvPr/>
        </p:nvSpPr>
        <p:spPr>
          <a:xfrm>
            <a:off x="795906" y="4640174"/>
            <a:ext cx="10919562" cy="1569660"/>
          </a:xfrm>
          <a:prstGeom prst="rect">
            <a:avLst/>
          </a:prstGeom>
          <a:noFill/>
        </p:spPr>
        <p:txBody>
          <a:bodyPr wrap="square" rtlCol="0">
            <a:spAutoFit/>
          </a:bodyPr>
          <a:lstStyle/>
          <a:p>
            <a:r>
              <a:rPr lang="en-US" sz="1400" dirty="0">
                <a:solidFill>
                  <a:srgbClr val="C00000"/>
                </a:solidFill>
                <a:latin typeface="+mj-lt"/>
              </a:rPr>
              <a:t>Prof. Can Ince </a:t>
            </a:r>
          </a:p>
          <a:p>
            <a:pPr algn="just"/>
            <a:r>
              <a:rPr lang="en-US" sz="1100" dirty="0"/>
              <a:t>Professor Can Ince, a leader in microcirculation research and technology, works at the Department of Intensive Care, Laboratory of Translational Intensive Care of the Erasmus Medical Center in Rotterdam. Together with his team he conducts both experimental and clinical research directed at cardiovascular aspects of peri-operative medicine. Research topics include clinical microcirculation research in intensive care, cardiothoracic surgery and anesthesiology, blood transfusion, fluid resuscitation, sepsis, shock and resuscitation, acute renal failure, oxygen transport to tissue and mitochondrial function. In addition, the experimental and clinical medical technology research related to the above-mentioned topics is carried out.</a:t>
            </a:r>
          </a:p>
          <a:p>
            <a:endParaRPr lang="lt-LT" sz="900" dirty="0"/>
          </a:p>
          <a:p>
            <a:br>
              <a:rPr lang="lt-LT" sz="900" dirty="0">
                <a:latin typeface="+mj-lt"/>
              </a:rPr>
            </a:br>
            <a:endParaRPr lang="en-US" sz="900" dirty="0">
              <a:solidFill>
                <a:srgbClr val="C00000"/>
              </a:solidFill>
              <a:latin typeface="+mj-lt"/>
            </a:endParaRPr>
          </a:p>
        </p:txBody>
      </p:sp>
      <p:sp>
        <p:nvSpPr>
          <p:cNvPr id="10" name="TextBox 9">
            <a:extLst>
              <a:ext uri="{FF2B5EF4-FFF2-40B4-BE49-F238E27FC236}">
                <a16:creationId xmlns:a16="http://schemas.microsoft.com/office/drawing/2014/main" id="{D98FE0BA-9DCC-320D-0C30-9BFDC235AA21}"/>
              </a:ext>
            </a:extLst>
          </p:cNvPr>
          <p:cNvSpPr txBox="1"/>
          <p:nvPr/>
        </p:nvSpPr>
        <p:spPr>
          <a:xfrm>
            <a:off x="795906" y="2706701"/>
            <a:ext cx="11054350" cy="2108269"/>
          </a:xfrm>
          <a:prstGeom prst="rect">
            <a:avLst/>
          </a:prstGeom>
          <a:noFill/>
        </p:spPr>
        <p:txBody>
          <a:bodyPr wrap="square" rtlCol="0">
            <a:spAutoFit/>
          </a:bodyPr>
          <a:lstStyle/>
          <a:p>
            <a:r>
              <a:rPr lang="en-US" sz="1400" dirty="0">
                <a:solidFill>
                  <a:srgbClr val="C00000"/>
                </a:solidFill>
                <a:latin typeface="+mj-lt"/>
              </a:rPr>
              <a:t>Prof. Giuseppe </a:t>
            </a:r>
            <a:r>
              <a:rPr lang="en-US" sz="1400" dirty="0" err="1">
                <a:solidFill>
                  <a:srgbClr val="C00000"/>
                </a:solidFill>
                <a:latin typeface="+mj-lt"/>
              </a:rPr>
              <a:t>Citerio</a:t>
            </a:r>
            <a:endParaRPr lang="lt-LT" sz="1400" dirty="0">
              <a:solidFill>
                <a:srgbClr val="C00000"/>
              </a:solidFill>
              <a:latin typeface="+mj-lt"/>
            </a:endParaRPr>
          </a:p>
          <a:p>
            <a:pPr algn="just"/>
            <a:r>
              <a:rPr lang="en-US" sz="1100" dirty="0"/>
              <a:t>Professor of Anesthesia and Intensive Care at the Milano Bicocca University, School of Medicine and Surgery. </a:t>
            </a:r>
          </a:p>
          <a:p>
            <a:pPr algn="just"/>
            <a:r>
              <a:rPr lang="en-US" sz="1100" dirty="0"/>
              <a:t>Director of the Neuroscience Department and Director of Anesthesia and Neurosurgical Intensive Care, at San Gerardo Hospital, ASST-Monza.</a:t>
            </a:r>
          </a:p>
          <a:p>
            <a:pPr algn="just"/>
            <a:r>
              <a:rPr lang="en-US" sz="1100" dirty="0"/>
              <a:t>He started the </a:t>
            </a:r>
            <a:r>
              <a:rPr lang="en-US" sz="1100" dirty="0" err="1"/>
              <a:t>Neurointensive</a:t>
            </a:r>
            <a:r>
              <a:rPr lang="en-US" sz="1100" dirty="0"/>
              <a:t> and </a:t>
            </a:r>
            <a:r>
              <a:rPr lang="en-US" sz="1100" dirty="0" err="1"/>
              <a:t>Neuroanesthesia</a:t>
            </a:r>
            <a:r>
              <a:rPr lang="en-US" sz="1100" dirty="0"/>
              <a:t> service in the early 1990s at San Gerardo Hospital in Monza, after a previous experience at the San Raffaele Hospital in Milan. While at the Neurosurgical Intensive Care Unit, he has actively participated in national and international research networks, such as </a:t>
            </a:r>
            <a:r>
              <a:rPr lang="en-US" sz="1100" dirty="0" err="1"/>
              <a:t>BrainIT</a:t>
            </a:r>
            <a:r>
              <a:rPr lang="en-US" sz="1100" dirty="0"/>
              <a:t> and </a:t>
            </a:r>
            <a:r>
              <a:rPr lang="en-US" sz="1100" dirty="0" err="1"/>
              <a:t>CenterTBI</a:t>
            </a:r>
            <a:r>
              <a:rPr lang="en-US" sz="1100" dirty="0"/>
              <a:t>. Dr </a:t>
            </a:r>
            <a:r>
              <a:rPr lang="en-US" sz="1100" dirty="0" err="1"/>
              <a:t>Citerio</a:t>
            </a:r>
            <a:r>
              <a:rPr lang="en-US" sz="1100" dirty="0"/>
              <a:t> has also been involved in numerous research protocols and drug trials, many times acting as the principal investigator. His research activities are focused on TBI, subarachnoid hemorrhage, </a:t>
            </a:r>
            <a:r>
              <a:rPr lang="en-US" sz="1100" dirty="0" err="1"/>
              <a:t>neuroanesthesia</a:t>
            </a:r>
            <a:r>
              <a:rPr lang="en-US" sz="1100" dirty="0"/>
              <a:t>, </a:t>
            </a:r>
            <a:r>
              <a:rPr lang="en-US" sz="1100" dirty="0" err="1"/>
              <a:t>neurointensive</a:t>
            </a:r>
            <a:r>
              <a:rPr lang="en-US" sz="1100" dirty="0"/>
              <a:t> care, and brain death/organ donation. He has published more than 400 indexed articles and has an H index of 51. He has participated in the development of international guidelines on the treatment of patients with subarachnoid hemorrhage and neuromonitoring. In addition, he edited the book "Oxford Textbook of Neurocritical Care" (Oxford University Publisher, 2016) with other international colleagues. Dr </a:t>
            </a:r>
            <a:r>
              <a:rPr lang="en-US" sz="1100" dirty="0" err="1"/>
              <a:t>Citerio</a:t>
            </a:r>
            <a:r>
              <a:rPr lang="en-US" sz="1100" dirty="0"/>
              <a:t> is the Editor-in-Chief of INTENSIVE CARE MEDICINE since 2019</a:t>
            </a:r>
          </a:p>
          <a:p>
            <a:br>
              <a:rPr lang="lt-LT" sz="900" dirty="0">
                <a:latin typeface="+mj-lt"/>
              </a:rPr>
            </a:br>
            <a:endParaRPr lang="en-US" sz="900" dirty="0">
              <a:solidFill>
                <a:srgbClr val="C00000"/>
              </a:solidFill>
              <a:latin typeface="+mj-lt"/>
            </a:endParaRPr>
          </a:p>
        </p:txBody>
      </p:sp>
    </p:spTree>
    <p:extLst>
      <p:ext uri="{BB962C8B-B14F-4D97-AF65-F5344CB8AC3E}">
        <p14:creationId xmlns:p14="http://schemas.microsoft.com/office/powerpoint/2010/main" val="116108898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8471977-8A06-4325-8454-A72AB73BB7EB}"/>
              </a:ext>
            </a:extLst>
          </p:cNvPr>
          <p:cNvSpPr/>
          <p:nvPr/>
        </p:nvSpPr>
        <p:spPr>
          <a:xfrm>
            <a:off x="9753604" y="-1"/>
            <a:ext cx="2438396" cy="359274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7DEAAC0-70BE-4550-9E15-88C279337FF3}"/>
              </a:ext>
            </a:extLst>
          </p:cNvPr>
          <p:cNvSpPr/>
          <p:nvPr/>
        </p:nvSpPr>
        <p:spPr>
          <a:xfrm>
            <a:off x="9103748" y="156308"/>
            <a:ext cx="2916314" cy="6564923"/>
          </a:xfrm>
          <a:prstGeom prst="rect">
            <a:avLst/>
          </a:prstGeom>
          <a:solidFill>
            <a:srgbClr val="FBF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6" name="TextBox 25">
            <a:extLst>
              <a:ext uri="{FF2B5EF4-FFF2-40B4-BE49-F238E27FC236}">
                <a16:creationId xmlns:a16="http://schemas.microsoft.com/office/drawing/2014/main" id="{73DD005E-ED2E-40A7-8EBC-981A8BD14421}"/>
              </a:ext>
            </a:extLst>
          </p:cNvPr>
          <p:cNvSpPr txBox="1"/>
          <p:nvPr/>
        </p:nvSpPr>
        <p:spPr>
          <a:xfrm>
            <a:off x="716280" y="3129333"/>
            <a:ext cx="4032429" cy="2554545"/>
          </a:xfrm>
          <a:prstGeom prst="rect">
            <a:avLst/>
          </a:prstGeom>
          <a:noFill/>
        </p:spPr>
        <p:txBody>
          <a:bodyPr wrap="square">
            <a:spAutoFit/>
          </a:bodyPr>
          <a:lstStyle/>
          <a:p>
            <a:pPr marL="171450" marR="0" indent="-171450" algn="l" rtl="0">
              <a:spcAft>
                <a:spcPts val="600"/>
              </a:spcAft>
              <a:buClr>
                <a:srgbClr val="C00000"/>
              </a:buClr>
              <a:buSzPct val="100000"/>
              <a:buFont typeface="Wingdings" panose="05000000000000000000" pitchFamily="2" charset="2"/>
              <a:buChar char="§"/>
            </a:pPr>
            <a:r>
              <a:rPr lang="en-US" sz="1400" dirty="0">
                <a:solidFill>
                  <a:srgbClr val="484656"/>
                </a:solidFill>
                <a:latin typeface="DM Sans" pitchFamily="2" charset="0"/>
              </a:rPr>
              <a:t>Historic 19</a:t>
            </a:r>
            <a:r>
              <a:rPr lang="en-US" sz="1400" baseline="30000" dirty="0">
                <a:solidFill>
                  <a:srgbClr val="484656"/>
                </a:solidFill>
                <a:latin typeface="DM Sans" pitchFamily="2" charset="0"/>
              </a:rPr>
              <a:t>th</a:t>
            </a:r>
            <a:r>
              <a:rPr lang="en-US" sz="1400" dirty="0">
                <a:solidFill>
                  <a:srgbClr val="484656"/>
                </a:solidFill>
                <a:latin typeface="DM Sans" pitchFamily="2" charset="0"/>
              </a:rPr>
              <a:t> cent building</a:t>
            </a:r>
            <a:endParaRPr lang="lt-LT" sz="1400" dirty="0">
              <a:solidFill>
                <a:srgbClr val="484656"/>
              </a:solidFill>
              <a:latin typeface="DM Sans" pitchFamily="2" charset="0"/>
            </a:endParaRPr>
          </a:p>
          <a:p>
            <a:pPr marL="171450" marR="0" indent="-171450" algn="l" rtl="0">
              <a:spcAft>
                <a:spcPts val="600"/>
              </a:spcAft>
              <a:buClr>
                <a:srgbClr val="C00000"/>
              </a:buClr>
              <a:buSzPct val="100000"/>
              <a:buFont typeface="Wingdings" panose="05000000000000000000" pitchFamily="2" charset="2"/>
              <a:buChar char="§"/>
            </a:pPr>
            <a:r>
              <a:rPr lang="en-US" sz="1400" b="1" dirty="0">
                <a:solidFill>
                  <a:srgbClr val="484656"/>
                </a:solidFill>
                <a:latin typeface="DM Sans" pitchFamily="2" charset="0"/>
              </a:rPr>
              <a:t>750 m</a:t>
            </a:r>
            <a:r>
              <a:rPr lang="en-US" sz="1400" b="1" baseline="30000" dirty="0">
                <a:solidFill>
                  <a:srgbClr val="484656"/>
                </a:solidFill>
                <a:latin typeface="DM Sans" pitchFamily="2" charset="0"/>
              </a:rPr>
              <a:t>2</a:t>
            </a:r>
            <a:r>
              <a:rPr lang="en-US" sz="1400" b="1" dirty="0">
                <a:solidFill>
                  <a:srgbClr val="484656"/>
                </a:solidFill>
                <a:latin typeface="DM Sans" pitchFamily="2" charset="0"/>
              </a:rPr>
              <a:t> </a:t>
            </a:r>
            <a:r>
              <a:rPr lang="en-US" sz="1400" dirty="0">
                <a:solidFill>
                  <a:srgbClr val="484656"/>
                </a:solidFill>
                <a:latin typeface="DM Sans" pitchFamily="2" charset="0"/>
              </a:rPr>
              <a:t>space for events </a:t>
            </a:r>
            <a:endParaRPr lang="lt-LT" sz="1400" dirty="0">
              <a:solidFill>
                <a:srgbClr val="484656"/>
              </a:solidFill>
              <a:latin typeface="DM Sans" pitchFamily="2" charset="0"/>
            </a:endParaRPr>
          </a:p>
          <a:p>
            <a:pPr marL="171450" marR="0" indent="-171450" algn="l" rtl="0">
              <a:spcAft>
                <a:spcPts val="600"/>
              </a:spcAft>
              <a:buClr>
                <a:srgbClr val="C00000"/>
              </a:buClr>
              <a:buSzPct val="100000"/>
              <a:buFont typeface="Wingdings" panose="05000000000000000000" pitchFamily="2" charset="2"/>
              <a:buChar char="§"/>
            </a:pPr>
            <a:r>
              <a:rPr lang="en-US" sz="1400" dirty="0">
                <a:solidFill>
                  <a:srgbClr val="484656"/>
                </a:solidFill>
                <a:latin typeface="DM Sans" pitchFamily="2" charset="0"/>
              </a:rPr>
              <a:t>With </a:t>
            </a:r>
            <a:r>
              <a:rPr lang="en-US" sz="1400" b="1" dirty="0">
                <a:solidFill>
                  <a:srgbClr val="484656"/>
                </a:solidFill>
                <a:latin typeface="DM Sans" pitchFamily="2" charset="0"/>
              </a:rPr>
              <a:t>modern craft brewery</a:t>
            </a:r>
            <a:r>
              <a:rPr lang="en-US" sz="1400" dirty="0">
                <a:solidFill>
                  <a:srgbClr val="484656"/>
                </a:solidFill>
                <a:latin typeface="DM Sans" pitchFamily="2" charset="0"/>
              </a:rPr>
              <a:t> operating on the premises</a:t>
            </a:r>
            <a:endParaRPr lang="lt-LT" sz="1400" dirty="0">
              <a:solidFill>
                <a:srgbClr val="484656"/>
              </a:solidFill>
              <a:latin typeface="DM Sans" pitchFamily="2" charset="0"/>
            </a:endParaRPr>
          </a:p>
          <a:p>
            <a:pPr marL="171450" marR="0" indent="-171450" algn="l" rtl="0">
              <a:spcAft>
                <a:spcPts val="600"/>
              </a:spcAft>
              <a:buClr>
                <a:srgbClr val="C00000"/>
              </a:buClr>
              <a:buSzPct val="100000"/>
              <a:buFont typeface="Wingdings" panose="05000000000000000000" pitchFamily="2" charset="2"/>
              <a:buChar char="§"/>
            </a:pPr>
            <a:r>
              <a:rPr lang="en-US" sz="1400" b="1" dirty="0">
                <a:solidFill>
                  <a:srgbClr val="484656"/>
                </a:solidFill>
                <a:latin typeface="DM Sans" pitchFamily="2" charset="0"/>
              </a:rPr>
              <a:t>A unique possibility to travel to the place by privately rent train </a:t>
            </a:r>
            <a:r>
              <a:rPr lang="en-US" sz="1400" dirty="0">
                <a:solidFill>
                  <a:srgbClr val="484656"/>
                </a:solidFill>
                <a:latin typeface="DM Sans" pitchFamily="2" charset="0"/>
              </a:rPr>
              <a:t>from</a:t>
            </a:r>
            <a:r>
              <a:rPr lang="en-US" sz="1400" b="1" dirty="0">
                <a:solidFill>
                  <a:srgbClr val="484656"/>
                </a:solidFill>
                <a:latin typeface="DM Sans" pitchFamily="2" charset="0"/>
              </a:rPr>
              <a:t> </a:t>
            </a:r>
            <a:r>
              <a:rPr lang="en-US" sz="1400" dirty="0">
                <a:solidFill>
                  <a:srgbClr val="484656"/>
                </a:solidFill>
                <a:latin typeface="DM Sans" pitchFamily="2" charset="0"/>
              </a:rPr>
              <a:t>the main Railway Station - stops right to the venue entrance (railway tracks next to the building)</a:t>
            </a:r>
          </a:p>
          <a:p>
            <a:pPr marL="171450" indent="-171450">
              <a:spcAft>
                <a:spcPts val="600"/>
              </a:spcAft>
              <a:buClr>
                <a:srgbClr val="C00000"/>
              </a:buClr>
              <a:buSzPct val="100000"/>
              <a:buFont typeface="Wingdings" panose="05000000000000000000" pitchFamily="2" charset="2"/>
              <a:buChar char="§"/>
            </a:pPr>
            <a:r>
              <a:rPr lang="en-GB" sz="1400" b="1" dirty="0">
                <a:solidFill>
                  <a:srgbClr val="484656"/>
                </a:solidFill>
                <a:latin typeface="DM Sans" pitchFamily="2" charset="0"/>
              </a:rPr>
              <a:t>13 km </a:t>
            </a:r>
            <a:r>
              <a:rPr lang="en-GB" sz="1400" dirty="0">
                <a:solidFill>
                  <a:srgbClr val="484656"/>
                </a:solidFill>
                <a:latin typeface="DM Sans" pitchFamily="2" charset="0"/>
              </a:rPr>
              <a:t>from the Radisson </a:t>
            </a:r>
            <a:r>
              <a:rPr lang="en-GB" sz="1400" dirty="0" err="1">
                <a:solidFill>
                  <a:srgbClr val="484656"/>
                </a:solidFill>
                <a:latin typeface="DM Sans" pitchFamily="2" charset="0"/>
              </a:rPr>
              <a:t>Blu</a:t>
            </a:r>
            <a:r>
              <a:rPr lang="en-GB" sz="1400" dirty="0">
                <a:solidFill>
                  <a:srgbClr val="484656"/>
                </a:solidFill>
                <a:latin typeface="DM Sans" pitchFamily="2" charset="0"/>
              </a:rPr>
              <a:t> Hotel Lietuva </a:t>
            </a:r>
          </a:p>
        </p:txBody>
      </p:sp>
      <p:pic>
        <p:nvPicPr>
          <p:cNvPr id="19" name="Graphic 18">
            <a:extLst>
              <a:ext uri="{FF2B5EF4-FFF2-40B4-BE49-F238E27FC236}">
                <a16:creationId xmlns:a16="http://schemas.microsoft.com/office/drawing/2014/main" id="{3778DF87-B5DC-4DB6-800C-8832418936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6281" y="1439743"/>
            <a:ext cx="323850" cy="485775"/>
          </a:xfrm>
          <a:prstGeom prst="rect">
            <a:avLst/>
          </a:prstGeom>
        </p:spPr>
      </p:pic>
      <p:sp>
        <p:nvSpPr>
          <p:cNvPr id="20" name="TextBox 19">
            <a:extLst>
              <a:ext uri="{FF2B5EF4-FFF2-40B4-BE49-F238E27FC236}">
                <a16:creationId xmlns:a16="http://schemas.microsoft.com/office/drawing/2014/main" id="{5F0DF262-0E6F-4DE6-A7D8-C0D92DDC3319}"/>
              </a:ext>
            </a:extLst>
          </p:cNvPr>
          <p:cNvSpPr txBox="1"/>
          <p:nvPr/>
        </p:nvSpPr>
        <p:spPr>
          <a:xfrm>
            <a:off x="840370" y="533655"/>
            <a:ext cx="5379720" cy="523220"/>
          </a:xfrm>
          <a:prstGeom prst="rect">
            <a:avLst/>
          </a:prstGeom>
          <a:noFill/>
        </p:spPr>
        <p:txBody>
          <a:bodyPr wrap="square" rtlCol="0">
            <a:spAutoFit/>
          </a:bodyPr>
          <a:lstStyle/>
          <a:p>
            <a:r>
              <a:rPr lang="en-US" sz="2800" dirty="0">
                <a:solidFill>
                  <a:srgbClr val="484656"/>
                </a:solidFill>
                <a:latin typeface="+mj-lt"/>
              </a:rPr>
              <a:t>Smoke Factory</a:t>
            </a:r>
            <a:endParaRPr lang="en-GB" sz="2800" dirty="0">
              <a:solidFill>
                <a:srgbClr val="484656"/>
              </a:solidFill>
              <a:latin typeface="+mj-lt"/>
            </a:endParaRPr>
          </a:p>
        </p:txBody>
      </p:sp>
      <p:sp>
        <p:nvSpPr>
          <p:cNvPr id="30" name="Rectangle 29">
            <a:extLst>
              <a:ext uri="{FF2B5EF4-FFF2-40B4-BE49-F238E27FC236}">
                <a16:creationId xmlns:a16="http://schemas.microsoft.com/office/drawing/2014/main" id="{A4A80828-C57C-4E25-959E-5E3CAEFF55D8}"/>
              </a:ext>
            </a:extLst>
          </p:cNvPr>
          <p:cNvSpPr/>
          <p:nvPr/>
        </p:nvSpPr>
        <p:spPr>
          <a:xfrm>
            <a:off x="0" y="653481"/>
            <a:ext cx="716280" cy="23193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44E3CB6E-C516-4A9A-B66A-E4B5176421BD}"/>
              </a:ext>
            </a:extLst>
          </p:cNvPr>
          <p:cNvSpPr txBox="1"/>
          <p:nvPr/>
        </p:nvSpPr>
        <p:spPr>
          <a:xfrm>
            <a:off x="1683680" y="1559958"/>
            <a:ext cx="3343172" cy="369332"/>
          </a:xfrm>
          <a:prstGeom prst="rect">
            <a:avLst/>
          </a:prstGeom>
          <a:noFill/>
        </p:spPr>
        <p:txBody>
          <a:bodyPr wrap="square">
            <a:spAutoFit/>
          </a:bodyPr>
          <a:lstStyle/>
          <a:p>
            <a:pPr marR="0" rtl="0"/>
            <a:r>
              <a:rPr lang="en-GB" dirty="0">
                <a:solidFill>
                  <a:srgbClr val="484656"/>
                </a:solidFill>
                <a:latin typeface="+mj-lt"/>
              </a:rPr>
              <a:t>Dinner Venue</a:t>
            </a:r>
            <a:endParaRPr lang="en-GB" sz="2800" dirty="0">
              <a:solidFill>
                <a:srgbClr val="484656"/>
              </a:solidFill>
              <a:latin typeface="+mj-lt"/>
            </a:endParaRPr>
          </a:p>
        </p:txBody>
      </p:sp>
      <p:sp>
        <p:nvSpPr>
          <p:cNvPr id="32" name="TextBox 31">
            <a:extLst>
              <a:ext uri="{FF2B5EF4-FFF2-40B4-BE49-F238E27FC236}">
                <a16:creationId xmlns:a16="http://schemas.microsoft.com/office/drawing/2014/main" id="{F9D3A92F-DD8E-4CC4-95EE-03E4E8E3FCAE}"/>
              </a:ext>
            </a:extLst>
          </p:cNvPr>
          <p:cNvSpPr txBox="1"/>
          <p:nvPr/>
        </p:nvSpPr>
        <p:spPr>
          <a:xfrm>
            <a:off x="1690846" y="1306779"/>
            <a:ext cx="3138500" cy="307777"/>
          </a:xfrm>
          <a:prstGeom prst="rect">
            <a:avLst/>
          </a:prstGeom>
          <a:noFill/>
        </p:spPr>
        <p:txBody>
          <a:bodyPr wrap="square">
            <a:spAutoFit/>
          </a:bodyPr>
          <a:lstStyle/>
          <a:p>
            <a:pPr marR="0" rtl="0"/>
            <a:r>
              <a:rPr lang="en-GB" sz="1400" dirty="0">
                <a:solidFill>
                  <a:srgbClr val="0AACA1"/>
                </a:solidFill>
                <a:latin typeface="+mj-lt"/>
              </a:rPr>
              <a:t>Option </a:t>
            </a:r>
            <a:r>
              <a:rPr lang="lt-LT" sz="1400" dirty="0">
                <a:solidFill>
                  <a:srgbClr val="0AACA1"/>
                </a:solidFill>
                <a:latin typeface="+mj-lt"/>
              </a:rPr>
              <a:t>2</a:t>
            </a:r>
            <a:endParaRPr lang="en-GB" sz="1400" dirty="0">
              <a:solidFill>
                <a:srgbClr val="0AACA1"/>
              </a:solidFill>
              <a:latin typeface="+mj-lt"/>
            </a:endParaRPr>
          </a:p>
        </p:txBody>
      </p:sp>
      <p:cxnSp>
        <p:nvCxnSpPr>
          <p:cNvPr id="33" name="Straight Connector 32">
            <a:extLst>
              <a:ext uri="{FF2B5EF4-FFF2-40B4-BE49-F238E27FC236}">
                <a16:creationId xmlns:a16="http://schemas.microsoft.com/office/drawing/2014/main" id="{46485E52-E3D7-44F8-8EB6-22589E3F2154}"/>
              </a:ext>
            </a:extLst>
          </p:cNvPr>
          <p:cNvCxnSpPr>
            <a:cxnSpLocks/>
          </p:cNvCxnSpPr>
          <p:nvPr/>
        </p:nvCxnSpPr>
        <p:spPr>
          <a:xfrm>
            <a:off x="1529972" y="1213184"/>
            <a:ext cx="0" cy="125457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B1D736D-4EA4-4B89-9E61-F70414FB0E42}"/>
              </a:ext>
            </a:extLst>
          </p:cNvPr>
          <p:cNvSpPr txBox="1"/>
          <p:nvPr/>
        </p:nvSpPr>
        <p:spPr>
          <a:xfrm>
            <a:off x="625231" y="1981463"/>
            <a:ext cx="904741" cy="379591"/>
          </a:xfrm>
          <a:prstGeom prst="rect">
            <a:avLst/>
          </a:prstGeom>
          <a:noFill/>
        </p:spPr>
        <p:txBody>
          <a:bodyPr wrap="square">
            <a:spAutoFit/>
          </a:bodyPr>
          <a:lstStyle/>
          <a:p>
            <a:pPr marR="0" algn="ctr" rtl="0"/>
            <a:r>
              <a:rPr lang="lt-LT" sz="1400" baseline="30000" dirty="0">
                <a:solidFill>
                  <a:srgbClr val="02ACA1"/>
                </a:solidFill>
                <a:latin typeface="DM Sans" pitchFamily="2" charset="0"/>
              </a:rPr>
              <a:t>Gala</a:t>
            </a:r>
            <a:endParaRPr lang="en-GB" sz="1400" baseline="30000" dirty="0">
              <a:solidFill>
                <a:srgbClr val="02ACA1"/>
              </a:solidFill>
              <a:latin typeface="DM Sans" pitchFamily="2" charset="0"/>
            </a:endParaRPr>
          </a:p>
          <a:p>
            <a:pPr marR="0" algn="ctr" rtl="0"/>
            <a:r>
              <a:rPr lang="en-GB" sz="1400" baseline="30000" dirty="0">
                <a:solidFill>
                  <a:srgbClr val="02ACA1"/>
                </a:solidFill>
                <a:latin typeface="DM Sans" pitchFamily="2" charset="0"/>
              </a:rPr>
              <a:t>D</a:t>
            </a:r>
            <a:r>
              <a:rPr lang="en-GB" sz="1400" b="0" i="0" u="none" strike="noStrike" baseline="30000" dirty="0">
                <a:solidFill>
                  <a:srgbClr val="02ACA1"/>
                </a:solidFill>
                <a:latin typeface="DM Sans" pitchFamily="2" charset="0"/>
              </a:rPr>
              <a:t>inner</a:t>
            </a:r>
          </a:p>
        </p:txBody>
      </p:sp>
      <p:sp>
        <p:nvSpPr>
          <p:cNvPr id="35" name="Rectangle 34">
            <a:extLst>
              <a:ext uri="{FF2B5EF4-FFF2-40B4-BE49-F238E27FC236}">
                <a16:creationId xmlns:a16="http://schemas.microsoft.com/office/drawing/2014/main" id="{CA31DFAF-1F12-4695-9163-5DCF1049C259}"/>
              </a:ext>
            </a:extLst>
          </p:cNvPr>
          <p:cNvSpPr/>
          <p:nvPr/>
        </p:nvSpPr>
        <p:spPr>
          <a:xfrm>
            <a:off x="5337677" y="1213184"/>
            <a:ext cx="6392979" cy="4507678"/>
          </a:xfrm>
          <a:prstGeom prst="rect">
            <a:avLst/>
          </a:prstGeom>
          <a:solidFill>
            <a:srgbClr val="FBF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3" name="TextBox 22">
            <a:hlinkClick r:id="rId5"/>
            <a:extLst>
              <a:ext uri="{FF2B5EF4-FFF2-40B4-BE49-F238E27FC236}">
                <a16:creationId xmlns:a16="http://schemas.microsoft.com/office/drawing/2014/main" id="{00A074AE-1DD5-4AAA-95C5-6646F14CC3F3}"/>
              </a:ext>
            </a:extLst>
          </p:cNvPr>
          <p:cNvSpPr txBox="1"/>
          <p:nvPr/>
        </p:nvSpPr>
        <p:spPr>
          <a:xfrm>
            <a:off x="9295800" y="6470140"/>
            <a:ext cx="2532209" cy="276999"/>
          </a:xfrm>
          <a:prstGeom prst="rect">
            <a:avLst/>
          </a:prstGeom>
          <a:noFill/>
        </p:spPr>
        <p:txBody>
          <a:bodyPr wrap="square" anchor="ctr">
            <a:spAutoFit/>
          </a:bodyPr>
          <a:lstStyle/>
          <a:p>
            <a:pPr marR="0" algn="r" rtl="0"/>
            <a:r>
              <a:rPr lang="en-GB" sz="1800" b="0" i="0" u="none" strike="noStrike" baseline="30000" dirty="0">
                <a:solidFill>
                  <a:srgbClr val="C00000"/>
                </a:solidFill>
                <a:latin typeface="DM Sans" pitchFamily="2" charset="0"/>
              </a:rPr>
              <a:t>www.dumufabrikas.lt</a:t>
            </a:r>
          </a:p>
        </p:txBody>
      </p:sp>
      <p:grpSp>
        <p:nvGrpSpPr>
          <p:cNvPr id="25" name="Group 24">
            <a:extLst>
              <a:ext uri="{FF2B5EF4-FFF2-40B4-BE49-F238E27FC236}">
                <a16:creationId xmlns:a16="http://schemas.microsoft.com/office/drawing/2014/main" id="{B7114DCB-3045-6D4D-4211-67A6824C1997}"/>
              </a:ext>
            </a:extLst>
          </p:cNvPr>
          <p:cNvGrpSpPr/>
          <p:nvPr/>
        </p:nvGrpSpPr>
        <p:grpSpPr>
          <a:xfrm>
            <a:off x="1710037" y="2146428"/>
            <a:ext cx="1231527" cy="321327"/>
            <a:chOff x="1191793" y="2534033"/>
            <a:chExt cx="1231527" cy="321327"/>
          </a:xfrm>
          <a:solidFill>
            <a:srgbClr val="C00000"/>
          </a:solidFill>
        </p:grpSpPr>
        <p:pic>
          <p:nvPicPr>
            <p:cNvPr id="27" name="Graphic 34">
              <a:hlinkClick r:id="rId6"/>
              <a:extLst>
                <a:ext uri="{FF2B5EF4-FFF2-40B4-BE49-F238E27FC236}">
                  <a16:creationId xmlns:a16="http://schemas.microsoft.com/office/drawing/2014/main" id="{8573B258-C707-0F23-95E0-3D6996148C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91793" y="2534033"/>
              <a:ext cx="1231527" cy="321327"/>
            </a:xfrm>
            <a:prstGeom prst="rect">
              <a:avLst/>
            </a:prstGeom>
          </p:spPr>
        </p:pic>
        <p:sp>
          <p:nvSpPr>
            <p:cNvPr id="29" name="TextBox 28">
              <a:hlinkClick r:id="rId6"/>
              <a:extLst>
                <a:ext uri="{FF2B5EF4-FFF2-40B4-BE49-F238E27FC236}">
                  <a16:creationId xmlns:a16="http://schemas.microsoft.com/office/drawing/2014/main" id="{B95E80A6-973D-D133-4D3F-5C394A44346E}"/>
                </a:ext>
              </a:extLst>
            </p:cNvPr>
            <p:cNvSpPr txBox="1"/>
            <p:nvPr/>
          </p:nvSpPr>
          <p:spPr>
            <a:xfrm>
              <a:off x="1312117" y="2574396"/>
              <a:ext cx="990878" cy="261610"/>
            </a:xfrm>
            <a:prstGeom prst="rect">
              <a:avLst/>
            </a:prstGeom>
            <a:grpFill/>
          </p:spPr>
          <p:txBody>
            <a:bodyPr wrap="square">
              <a:spAutoFit/>
            </a:bodyPr>
            <a:lstStyle/>
            <a:p>
              <a:pPr marR="0" algn="ctr" rtl="0"/>
              <a:r>
                <a:rPr lang="en-GB" sz="1100" b="1" dirty="0">
                  <a:solidFill>
                    <a:srgbClr val="FBFAFC"/>
                  </a:solidFill>
                  <a:latin typeface="DM Sans" pitchFamily="2" charset="0"/>
                </a:rPr>
                <a:t>3D Tour</a:t>
              </a:r>
              <a:endParaRPr lang="en-GB" sz="1100" b="1" i="1" dirty="0">
                <a:solidFill>
                  <a:srgbClr val="FBFAFC"/>
                </a:solidFill>
                <a:latin typeface="DM Sans" pitchFamily="2" charset="0"/>
              </a:endParaRPr>
            </a:p>
          </p:txBody>
        </p:sp>
      </p:grpSp>
      <p:grpSp>
        <p:nvGrpSpPr>
          <p:cNvPr id="7" name="Group 6">
            <a:extLst>
              <a:ext uri="{FF2B5EF4-FFF2-40B4-BE49-F238E27FC236}">
                <a16:creationId xmlns:a16="http://schemas.microsoft.com/office/drawing/2014/main" id="{C2AD6AAF-8BBE-4A90-9972-2BA945C35042}"/>
              </a:ext>
            </a:extLst>
          </p:cNvPr>
          <p:cNvGrpSpPr/>
          <p:nvPr/>
        </p:nvGrpSpPr>
        <p:grpSpPr>
          <a:xfrm>
            <a:off x="5570401" y="1406767"/>
            <a:ext cx="6169703" cy="4174358"/>
            <a:chOff x="4763569" y="977120"/>
            <a:chExt cx="6901476" cy="4669468"/>
          </a:xfrm>
        </p:grpSpPr>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82311" y="987814"/>
              <a:ext cx="3386890" cy="2215396"/>
            </a:xfrm>
            <a:prstGeom prst="rect">
              <a:avLst/>
            </a:prstGeom>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41139" y="977120"/>
              <a:ext cx="3323906" cy="2226090"/>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63569" y="3370436"/>
              <a:ext cx="3415064" cy="2276152"/>
            </a:xfrm>
            <a:prstGeom prst="rect">
              <a:avLst/>
            </a:prstGeom>
          </p:spPr>
        </p:pic>
        <p:pic>
          <p:nvPicPr>
            <p:cNvPr id="6" name="Picture 5"/>
            <p:cNvPicPr>
              <a:picLocks noChangeAspect="1"/>
            </p:cNvPicPr>
            <p:nvPr/>
          </p:nvPicPr>
          <p:blipFill rotWithShape="1">
            <a:blip r:embed="rId12" cstate="print">
              <a:extLst>
                <a:ext uri="{28A0092B-C50C-407E-A947-70E740481C1C}">
                  <a14:useLocalDpi xmlns:a14="http://schemas.microsoft.com/office/drawing/2010/main" val="0"/>
                </a:ext>
              </a:extLst>
            </a:blip>
            <a:srcRect t="23573" r="3439" b="6887"/>
            <a:stretch/>
          </p:blipFill>
          <p:spPr>
            <a:xfrm>
              <a:off x="8341139" y="3349592"/>
              <a:ext cx="3315055" cy="2271562"/>
            </a:xfrm>
            <a:prstGeom prst="rect">
              <a:avLst/>
            </a:prstGeom>
          </p:spPr>
        </p:pic>
      </p:grpSp>
    </p:spTree>
    <p:extLst>
      <p:ext uri="{BB962C8B-B14F-4D97-AF65-F5344CB8AC3E}">
        <p14:creationId xmlns:p14="http://schemas.microsoft.com/office/powerpoint/2010/main" val="24452595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00EA8F-3C3F-4B3B-84C7-DA989DC35BEC}"/>
              </a:ext>
            </a:extLst>
          </p:cNvPr>
          <p:cNvSpPr/>
          <p:nvPr/>
        </p:nvSpPr>
        <p:spPr>
          <a:xfrm>
            <a:off x="9753604" y="-1"/>
            <a:ext cx="2438396" cy="359274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EEEFB376-1261-4F65-98C9-57A3EC491D74}"/>
              </a:ext>
            </a:extLst>
          </p:cNvPr>
          <p:cNvSpPr/>
          <p:nvPr/>
        </p:nvSpPr>
        <p:spPr>
          <a:xfrm>
            <a:off x="9103748" y="156308"/>
            <a:ext cx="2916314" cy="6564923"/>
          </a:xfrm>
          <a:prstGeom prst="rect">
            <a:avLst/>
          </a:prstGeom>
          <a:solidFill>
            <a:srgbClr val="FBF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7" name="Graphic 6">
            <a:extLst>
              <a:ext uri="{FF2B5EF4-FFF2-40B4-BE49-F238E27FC236}">
                <a16:creationId xmlns:a16="http://schemas.microsoft.com/office/drawing/2014/main" id="{FC0EDF75-00FE-4864-B2E8-71F61C57DC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6281" y="1439743"/>
            <a:ext cx="323850" cy="485775"/>
          </a:xfrm>
          <a:prstGeom prst="rect">
            <a:avLst/>
          </a:prstGeom>
        </p:spPr>
      </p:pic>
      <p:sp>
        <p:nvSpPr>
          <p:cNvPr id="8" name="TextBox 7">
            <a:extLst>
              <a:ext uri="{FF2B5EF4-FFF2-40B4-BE49-F238E27FC236}">
                <a16:creationId xmlns:a16="http://schemas.microsoft.com/office/drawing/2014/main" id="{A1BED09C-1356-4053-B2F6-3BF23BAE76F2}"/>
              </a:ext>
            </a:extLst>
          </p:cNvPr>
          <p:cNvSpPr txBox="1"/>
          <p:nvPr/>
        </p:nvSpPr>
        <p:spPr>
          <a:xfrm>
            <a:off x="840370" y="533655"/>
            <a:ext cx="6715462" cy="523220"/>
          </a:xfrm>
          <a:prstGeom prst="rect">
            <a:avLst/>
          </a:prstGeom>
        </p:spPr>
        <p:txBody>
          <a:bodyPr wrap="square" rtlCol="0">
            <a:spAutoFit/>
          </a:bodyPr>
          <a:lstStyle/>
          <a:p>
            <a:r>
              <a:rPr lang="en-US" sz="2800" dirty="0">
                <a:solidFill>
                  <a:srgbClr val="484656"/>
                </a:solidFill>
                <a:latin typeface="+mj-lt"/>
              </a:rPr>
              <a:t>Merchants’ Club</a:t>
            </a:r>
            <a:endParaRPr lang="en-GB" sz="2800" dirty="0">
              <a:solidFill>
                <a:srgbClr val="484656"/>
              </a:solidFill>
              <a:latin typeface="+mj-lt"/>
            </a:endParaRPr>
          </a:p>
        </p:txBody>
      </p:sp>
      <p:sp>
        <p:nvSpPr>
          <p:cNvPr id="9" name="Rectangle 8">
            <a:extLst>
              <a:ext uri="{FF2B5EF4-FFF2-40B4-BE49-F238E27FC236}">
                <a16:creationId xmlns:a16="http://schemas.microsoft.com/office/drawing/2014/main" id="{ED2F6375-11EA-4EEC-99B9-D1017F2E1004}"/>
              </a:ext>
            </a:extLst>
          </p:cNvPr>
          <p:cNvSpPr/>
          <p:nvPr/>
        </p:nvSpPr>
        <p:spPr>
          <a:xfrm>
            <a:off x="0" y="653481"/>
            <a:ext cx="716280" cy="23193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2E984A0-484D-49B3-93AC-052B6BEC8B26}"/>
              </a:ext>
            </a:extLst>
          </p:cNvPr>
          <p:cNvSpPr txBox="1"/>
          <p:nvPr/>
        </p:nvSpPr>
        <p:spPr>
          <a:xfrm>
            <a:off x="1702871" y="1695953"/>
            <a:ext cx="3343172" cy="369332"/>
          </a:xfrm>
          <a:prstGeom prst="rect">
            <a:avLst/>
          </a:prstGeom>
          <a:noFill/>
        </p:spPr>
        <p:txBody>
          <a:bodyPr wrap="square">
            <a:spAutoFit/>
          </a:bodyPr>
          <a:lstStyle/>
          <a:p>
            <a:pPr marR="0" rtl="0"/>
            <a:r>
              <a:rPr lang="en-GB" dirty="0">
                <a:solidFill>
                  <a:srgbClr val="484656"/>
                </a:solidFill>
                <a:latin typeface="+mj-lt"/>
              </a:rPr>
              <a:t>Dinner Venue</a:t>
            </a:r>
          </a:p>
        </p:txBody>
      </p:sp>
      <p:sp>
        <p:nvSpPr>
          <p:cNvPr id="11" name="TextBox 10">
            <a:extLst>
              <a:ext uri="{FF2B5EF4-FFF2-40B4-BE49-F238E27FC236}">
                <a16:creationId xmlns:a16="http://schemas.microsoft.com/office/drawing/2014/main" id="{94281E43-227A-42BB-97B7-0F080A03E2B3}"/>
              </a:ext>
            </a:extLst>
          </p:cNvPr>
          <p:cNvSpPr txBox="1"/>
          <p:nvPr/>
        </p:nvSpPr>
        <p:spPr>
          <a:xfrm>
            <a:off x="1710037" y="1442774"/>
            <a:ext cx="3138500" cy="307777"/>
          </a:xfrm>
          <a:prstGeom prst="rect">
            <a:avLst/>
          </a:prstGeom>
          <a:noFill/>
        </p:spPr>
        <p:txBody>
          <a:bodyPr wrap="square">
            <a:spAutoFit/>
          </a:bodyPr>
          <a:lstStyle/>
          <a:p>
            <a:pPr marR="0" rtl="0"/>
            <a:r>
              <a:rPr lang="en-GB" sz="1400" dirty="0">
                <a:solidFill>
                  <a:srgbClr val="0AACA1"/>
                </a:solidFill>
                <a:latin typeface="+mj-lt"/>
              </a:rPr>
              <a:t>Option </a:t>
            </a:r>
            <a:r>
              <a:rPr lang="en-US" sz="1400" dirty="0">
                <a:solidFill>
                  <a:srgbClr val="0AACA1"/>
                </a:solidFill>
                <a:latin typeface="+mj-lt"/>
              </a:rPr>
              <a:t>4</a:t>
            </a:r>
            <a:endParaRPr lang="en-GB" sz="1400" dirty="0">
              <a:solidFill>
                <a:srgbClr val="0AACA1"/>
              </a:solidFill>
              <a:latin typeface="+mj-lt"/>
            </a:endParaRPr>
          </a:p>
        </p:txBody>
      </p:sp>
      <p:cxnSp>
        <p:nvCxnSpPr>
          <p:cNvPr id="12" name="Straight Connector 11">
            <a:extLst>
              <a:ext uri="{FF2B5EF4-FFF2-40B4-BE49-F238E27FC236}">
                <a16:creationId xmlns:a16="http://schemas.microsoft.com/office/drawing/2014/main" id="{C4DFD22F-3BF5-47E6-9837-2A50AAAF1F07}"/>
              </a:ext>
            </a:extLst>
          </p:cNvPr>
          <p:cNvCxnSpPr>
            <a:cxnSpLocks/>
          </p:cNvCxnSpPr>
          <p:nvPr/>
        </p:nvCxnSpPr>
        <p:spPr>
          <a:xfrm>
            <a:off x="1529972" y="1406767"/>
            <a:ext cx="0" cy="126358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CB655DF-83E1-4718-805D-FF20E069FED9}"/>
              </a:ext>
            </a:extLst>
          </p:cNvPr>
          <p:cNvSpPr txBox="1"/>
          <p:nvPr/>
        </p:nvSpPr>
        <p:spPr>
          <a:xfrm>
            <a:off x="625231" y="1981463"/>
            <a:ext cx="904741" cy="379591"/>
          </a:xfrm>
          <a:prstGeom prst="rect">
            <a:avLst/>
          </a:prstGeom>
          <a:noFill/>
        </p:spPr>
        <p:txBody>
          <a:bodyPr wrap="square">
            <a:spAutoFit/>
          </a:bodyPr>
          <a:lstStyle/>
          <a:p>
            <a:pPr marR="0" algn="ctr" rtl="0"/>
            <a:r>
              <a:rPr lang="lt-LT" sz="1400" baseline="30000" dirty="0">
                <a:solidFill>
                  <a:srgbClr val="02ACA1"/>
                </a:solidFill>
                <a:latin typeface="DM Sans" pitchFamily="2" charset="0"/>
              </a:rPr>
              <a:t>Gala</a:t>
            </a:r>
            <a:endParaRPr lang="en-GB" sz="1400" baseline="30000" dirty="0">
              <a:solidFill>
                <a:srgbClr val="02ACA1"/>
              </a:solidFill>
              <a:latin typeface="DM Sans" pitchFamily="2" charset="0"/>
            </a:endParaRPr>
          </a:p>
          <a:p>
            <a:pPr marR="0" algn="ctr" rtl="0"/>
            <a:r>
              <a:rPr lang="en-GB" sz="1400" baseline="30000" dirty="0">
                <a:solidFill>
                  <a:srgbClr val="02ACA1"/>
                </a:solidFill>
                <a:latin typeface="DM Sans" pitchFamily="2" charset="0"/>
              </a:rPr>
              <a:t>D</a:t>
            </a:r>
            <a:r>
              <a:rPr lang="en-GB" sz="1400" b="0" i="0" u="none" strike="noStrike" baseline="30000" dirty="0">
                <a:solidFill>
                  <a:srgbClr val="02ACA1"/>
                </a:solidFill>
                <a:latin typeface="DM Sans" pitchFamily="2" charset="0"/>
              </a:rPr>
              <a:t>inner</a:t>
            </a:r>
          </a:p>
        </p:txBody>
      </p:sp>
      <p:sp>
        <p:nvSpPr>
          <p:cNvPr id="14" name="Rectangle 13">
            <a:extLst>
              <a:ext uri="{FF2B5EF4-FFF2-40B4-BE49-F238E27FC236}">
                <a16:creationId xmlns:a16="http://schemas.microsoft.com/office/drawing/2014/main" id="{CC697F66-A948-45A0-AD19-F7BB8AD6480E}"/>
              </a:ext>
            </a:extLst>
          </p:cNvPr>
          <p:cNvSpPr/>
          <p:nvPr/>
        </p:nvSpPr>
        <p:spPr>
          <a:xfrm>
            <a:off x="5337677" y="1213184"/>
            <a:ext cx="6392979" cy="4507678"/>
          </a:xfrm>
          <a:prstGeom prst="rect">
            <a:avLst/>
          </a:prstGeom>
          <a:solidFill>
            <a:srgbClr val="FBF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5" name="TextBox 14">
            <a:hlinkClick r:id="rId4"/>
            <a:extLst>
              <a:ext uri="{FF2B5EF4-FFF2-40B4-BE49-F238E27FC236}">
                <a16:creationId xmlns:a16="http://schemas.microsoft.com/office/drawing/2014/main" id="{7A7A2EF9-7DDB-44A0-B12C-8A1F7CA6F40F}"/>
              </a:ext>
            </a:extLst>
          </p:cNvPr>
          <p:cNvSpPr txBox="1"/>
          <p:nvPr/>
        </p:nvSpPr>
        <p:spPr>
          <a:xfrm>
            <a:off x="9243875" y="6470140"/>
            <a:ext cx="2532209" cy="276999"/>
          </a:xfrm>
          <a:prstGeom prst="rect">
            <a:avLst/>
          </a:prstGeom>
          <a:noFill/>
        </p:spPr>
        <p:txBody>
          <a:bodyPr wrap="square" anchor="ctr">
            <a:spAutoFit/>
          </a:bodyPr>
          <a:lstStyle/>
          <a:p>
            <a:pPr marR="0" algn="r" rtl="0"/>
            <a:r>
              <a:rPr lang="en-GB" sz="1800" b="0" i="0" u="none" strike="noStrike" baseline="30000" dirty="0">
                <a:solidFill>
                  <a:srgbClr val="C00000"/>
                </a:solidFill>
                <a:latin typeface="DM Sans" pitchFamily="2" charset="0"/>
              </a:rPr>
              <a:t>www.</a:t>
            </a:r>
            <a:r>
              <a:rPr lang="lt-LT" sz="1800" b="0" i="0" u="none" strike="noStrike" baseline="30000" dirty="0">
                <a:solidFill>
                  <a:srgbClr val="C00000"/>
                </a:solidFill>
                <a:latin typeface="DM Sans" pitchFamily="2" charset="0"/>
              </a:rPr>
              <a:t>pirkliuklubas</a:t>
            </a:r>
            <a:r>
              <a:rPr lang="en-GB" sz="1800" b="0" i="0" u="none" strike="noStrike" baseline="30000" dirty="0">
                <a:solidFill>
                  <a:srgbClr val="C00000"/>
                </a:solidFill>
                <a:latin typeface="DM Sans" pitchFamily="2" charset="0"/>
              </a:rPr>
              <a:t>.</a:t>
            </a:r>
            <a:r>
              <a:rPr lang="en-GB" sz="1800" b="0" i="0" u="none" strike="noStrike" baseline="30000" dirty="0" err="1">
                <a:solidFill>
                  <a:srgbClr val="C00000"/>
                </a:solidFill>
                <a:latin typeface="DM Sans" pitchFamily="2" charset="0"/>
              </a:rPr>
              <a:t>lt</a:t>
            </a:r>
            <a:endParaRPr lang="en-GB" sz="1800" b="0" i="0" u="none" strike="noStrike" baseline="30000" dirty="0">
              <a:solidFill>
                <a:srgbClr val="C00000"/>
              </a:solidFill>
              <a:latin typeface="DM Sans" pitchFamily="2" charset="0"/>
            </a:endParaRPr>
          </a:p>
        </p:txBody>
      </p:sp>
      <p:grpSp>
        <p:nvGrpSpPr>
          <p:cNvPr id="32" name="Group 31">
            <a:extLst>
              <a:ext uri="{FF2B5EF4-FFF2-40B4-BE49-F238E27FC236}">
                <a16:creationId xmlns:a16="http://schemas.microsoft.com/office/drawing/2014/main" id="{842FB132-0709-4FC8-9EEC-F570E8A13C62}"/>
              </a:ext>
            </a:extLst>
          </p:cNvPr>
          <p:cNvGrpSpPr/>
          <p:nvPr/>
        </p:nvGrpSpPr>
        <p:grpSpPr>
          <a:xfrm>
            <a:off x="1755971" y="2341583"/>
            <a:ext cx="1196125" cy="321327"/>
            <a:chOff x="3064248" y="5259798"/>
            <a:chExt cx="1196125" cy="321327"/>
          </a:xfrm>
        </p:grpSpPr>
        <p:pic>
          <p:nvPicPr>
            <p:cNvPr id="17" name="Graphic 34">
              <a:hlinkClick r:id="rId5"/>
              <a:extLst>
                <a:ext uri="{FF2B5EF4-FFF2-40B4-BE49-F238E27FC236}">
                  <a16:creationId xmlns:a16="http://schemas.microsoft.com/office/drawing/2014/main" id="{A945F4F9-BBDF-4477-BECC-D3C1255EE4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64248" y="5259798"/>
              <a:ext cx="1196125" cy="321327"/>
            </a:xfrm>
            <a:prstGeom prst="rect">
              <a:avLst/>
            </a:prstGeom>
          </p:spPr>
        </p:pic>
        <p:sp>
          <p:nvSpPr>
            <p:cNvPr id="18" name="TextBox 17">
              <a:hlinkClick r:id="rId8"/>
              <a:extLst>
                <a:ext uri="{FF2B5EF4-FFF2-40B4-BE49-F238E27FC236}">
                  <a16:creationId xmlns:a16="http://schemas.microsoft.com/office/drawing/2014/main" id="{9CE4533E-1B0E-4A4C-B239-FD3437F5D6D5}"/>
                </a:ext>
              </a:extLst>
            </p:cNvPr>
            <p:cNvSpPr txBox="1"/>
            <p:nvPr/>
          </p:nvSpPr>
          <p:spPr>
            <a:xfrm>
              <a:off x="3184572" y="5300161"/>
              <a:ext cx="962394" cy="261610"/>
            </a:xfrm>
            <a:prstGeom prst="rect">
              <a:avLst/>
            </a:prstGeom>
            <a:solidFill>
              <a:srgbClr val="C00000"/>
            </a:solidFill>
          </p:spPr>
          <p:txBody>
            <a:bodyPr wrap="square">
              <a:spAutoFit/>
            </a:bodyPr>
            <a:lstStyle/>
            <a:p>
              <a:pPr marR="0" algn="ctr" rtl="0"/>
              <a:r>
                <a:rPr lang="lt-LT" sz="1100" b="1" dirty="0">
                  <a:solidFill>
                    <a:schemeClr val="bg1"/>
                  </a:solidFill>
                  <a:latin typeface="DM Sans" pitchFamily="2" charset="0"/>
                </a:rPr>
                <a:t>3D Tour</a:t>
              </a:r>
              <a:endParaRPr lang="en-GB" sz="1100" b="1" dirty="0">
                <a:solidFill>
                  <a:schemeClr val="bg1"/>
                </a:solidFill>
                <a:latin typeface="DM Sans" pitchFamily="2" charset="0"/>
              </a:endParaRPr>
            </a:p>
          </p:txBody>
        </p:sp>
      </p:grpSp>
      <p:sp>
        <p:nvSpPr>
          <p:cNvPr id="24" name="TextBox 23">
            <a:extLst>
              <a:ext uri="{FF2B5EF4-FFF2-40B4-BE49-F238E27FC236}">
                <a16:creationId xmlns:a16="http://schemas.microsoft.com/office/drawing/2014/main" id="{E985008B-481B-4B82-862F-374E3F125A31}"/>
              </a:ext>
            </a:extLst>
          </p:cNvPr>
          <p:cNvSpPr txBox="1"/>
          <p:nvPr/>
        </p:nvSpPr>
        <p:spPr>
          <a:xfrm>
            <a:off x="849071" y="3319451"/>
            <a:ext cx="4088689" cy="1631216"/>
          </a:xfrm>
          <a:prstGeom prst="rect">
            <a:avLst/>
          </a:prstGeom>
          <a:noFill/>
        </p:spPr>
        <p:txBody>
          <a:bodyPr wrap="square">
            <a:spAutoFit/>
          </a:bodyPr>
          <a:lstStyle/>
          <a:p>
            <a:pPr marL="171450" indent="-171450">
              <a:spcAft>
                <a:spcPts val="1200"/>
              </a:spcAft>
              <a:buClr>
                <a:srgbClr val="C00000"/>
              </a:buClr>
              <a:buSzPct val="100000"/>
              <a:buFont typeface="Wingdings" panose="05000000000000000000" pitchFamily="2" charset="2"/>
              <a:buChar char="§"/>
            </a:pPr>
            <a:r>
              <a:rPr lang="en-US" sz="1400" dirty="0">
                <a:solidFill>
                  <a:srgbClr val="484656"/>
                </a:solidFill>
              </a:rPr>
              <a:t>Two event halls</a:t>
            </a:r>
            <a:r>
              <a:rPr lang="en-US" sz="1400" dirty="0"/>
              <a:t> with preserved historical value of the </a:t>
            </a:r>
            <a:r>
              <a:rPr lang="en-US" sz="1400" b="1" dirty="0"/>
              <a:t>authentic </a:t>
            </a:r>
            <a:r>
              <a:rPr lang="en-US" sz="1400" b="1" dirty="0" err="1"/>
              <a:t>Merchnats</a:t>
            </a:r>
            <a:r>
              <a:rPr lang="en-US" sz="1400" b="1" dirty="0"/>
              <a:t>’ Club</a:t>
            </a:r>
            <a:endParaRPr lang="lt-LT" sz="1400" b="1" dirty="0">
              <a:solidFill>
                <a:srgbClr val="484656"/>
              </a:solidFill>
            </a:endParaRPr>
          </a:p>
          <a:p>
            <a:pPr marL="171450" indent="-171450">
              <a:spcAft>
                <a:spcPts val="1200"/>
              </a:spcAft>
              <a:buClr>
                <a:srgbClr val="C00000"/>
              </a:buClr>
              <a:buSzPct val="100000"/>
              <a:buFont typeface="Wingdings" panose="05000000000000000000" pitchFamily="2" charset="2"/>
              <a:buChar char="§"/>
            </a:pPr>
            <a:r>
              <a:rPr lang="en-US" sz="1400" dirty="0">
                <a:solidFill>
                  <a:srgbClr val="484656"/>
                </a:solidFill>
              </a:rPr>
              <a:t>Located in the </a:t>
            </a:r>
            <a:r>
              <a:rPr lang="en-US" sz="1400" b="1" dirty="0">
                <a:solidFill>
                  <a:srgbClr val="484656"/>
                </a:solidFill>
              </a:rPr>
              <a:t>City</a:t>
            </a:r>
            <a:r>
              <a:rPr lang="lt-LT" sz="1400" b="1" dirty="0">
                <a:solidFill>
                  <a:srgbClr val="484656"/>
                </a:solidFill>
              </a:rPr>
              <a:t> Centre</a:t>
            </a:r>
            <a:r>
              <a:rPr lang="en-US" sz="1400" b="1" dirty="0">
                <a:solidFill>
                  <a:srgbClr val="484656"/>
                </a:solidFill>
              </a:rPr>
              <a:t> </a:t>
            </a:r>
          </a:p>
          <a:p>
            <a:pPr marL="171450" indent="-171450">
              <a:spcAft>
                <a:spcPts val="1200"/>
              </a:spcAft>
              <a:buClr>
                <a:srgbClr val="C00000"/>
              </a:buClr>
              <a:buSzPct val="100000"/>
              <a:buFont typeface="Wingdings" panose="05000000000000000000" pitchFamily="2" charset="2"/>
              <a:buChar char="§"/>
            </a:pPr>
            <a:r>
              <a:rPr lang="en-US" sz="1400" b="1" dirty="0">
                <a:solidFill>
                  <a:srgbClr val="484656"/>
                </a:solidFill>
              </a:rPr>
              <a:t>250 </a:t>
            </a:r>
            <a:r>
              <a:rPr lang="en-US" sz="1400" b="1" dirty="0" err="1">
                <a:solidFill>
                  <a:srgbClr val="484656"/>
                </a:solidFill>
              </a:rPr>
              <a:t>pax</a:t>
            </a:r>
            <a:r>
              <a:rPr lang="en-US" sz="1400" b="1" dirty="0">
                <a:solidFill>
                  <a:srgbClr val="484656"/>
                </a:solidFill>
              </a:rPr>
              <a:t>. </a:t>
            </a:r>
            <a:r>
              <a:rPr lang="en-US" sz="1400" dirty="0">
                <a:solidFill>
                  <a:srgbClr val="484656"/>
                </a:solidFill>
              </a:rPr>
              <a:t>Reception </a:t>
            </a:r>
            <a:r>
              <a:rPr lang="en-GB" sz="1400" dirty="0">
                <a:solidFill>
                  <a:srgbClr val="484656"/>
                </a:solidFill>
              </a:rPr>
              <a:t>| </a:t>
            </a:r>
            <a:r>
              <a:rPr lang="en-US" sz="1400" dirty="0">
                <a:solidFill>
                  <a:srgbClr val="484656"/>
                </a:solidFill>
              </a:rPr>
              <a:t> </a:t>
            </a:r>
            <a:r>
              <a:rPr lang="en-US" sz="1400" b="1" dirty="0">
                <a:solidFill>
                  <a:srgbClr val="484656"/>
                </a:solidFill>
              </a:rPr>
              <a:t>160 </a:t>
            </a:r>
            <a:r>
              <a:rPr lang="en-US" sz="1400" b="1" dirty="0" err="1">
                <a:solidFill>
                  <a:srgbClr val="484656"/>
                </a:solidFill>
              </a:rPr>
              <a:t>pax</a:t>
            </a:r>
            <a:r>
              <a:rPr lang="en-US" sz="1400" dirty="0">
                <a:solidFill>
                  <a:srgbClr val="484656"/>
                </a:solidFill>
              </a:rPr>
              <a:t>. Seated Dinner</a:t>
            </a:r>
          </a:p>
          <a:p>
            <a:pPr marL="171450" indent="-171450">
              <a:spcAft>
                <a:spcPts val="1200"/>
              </a:spcAft>
              <a:buClr>
                <a:srgbClr val="C00000"/>
              </a:buClr>
              <a:buSzPct val="100000"/>
              <a:buFont typeface="Wingdings" panose="05000000000000000000" pitchFamily="2" charset="2"/>
              <a:buChar char="§"/>
            </a:pPr>
            <a:r>
              <a:rPr lang="en-US" sz="1400" b="1" dirty="0">
                <a:solidFill>
                  <a:srgbClr val="484656"/>
                </a:solidFill>
                <a:latin typeface="DM Sans" pitchFamily="2" charset="0"/>
              </a:rPr>
              <a:t>1,5 km </a:t>
            </a:r>
            <a:r>
              <a:rPr lang="en-US" sz="1400" dirty="0">
                <a:solidFill>
                  <a:srgbClr val="484656"/>
                </a:solidFill>
                <a:latin typeface="DM Sans" pitchFamily="2" charset="0"/>
              </a:rPr>
              <a:t>from the Radisson </a:t>
            </a:r>
            <a:r>
              <a:rPr lang="en-US" sz="1400" dirty="0" err="1">
                <a:solidFill>
                  <a:srgbClr val="484656"/>
                </a:solidFill>
                <a:latin typeface="DM Sans" pitchFamily="2" charset="0"/>
              </a:rPr>
              <a:t>Blu</a:t>
            </a:r>
            <a:r>
              <a:rPr lang="en-US" sz="1400" dirty="0">
                <a:solidFill>
                  <a:srgbClr val="484656"/>
                </a:solidFill>
                <a:latin typeface="DM Sans" pitchFamily="2" charset="0"/>
              </a:rPr>
              <a:t> Hotel Lietuva </a:t>
            </a:r>
          </a:p>
        </p:txBody>
      </p:sp>
      <p:pic>
        <p:nvPicPr>
          <p:cNvPr id="21" name="Picture 20"/>
          <p:cNvPicPr>
            <a:picLocks noChangeAspect="1"/>
          </p:cNvPicPr>
          <p:nvPr/>
        </p:nvPicPr>
        <p:blipFill rotWithShape="1">
          <a:blip r:embed="rId9" cstate="print">
            <a:extLst>
              <a:ext uri="{28A0092B-C50C-407E-A947-70E740481C1C}">
                <a14:useLocalDpi xmlns:a14="http://schemas.microsoft.com/office/drawing/2010/main" val="0"/>
              </a:ext>
            </a:extLst>
          </a:blip>
          <a:srcRect l="4121" t="2962" r="3425" b="5301"/>
          <a:stretch/>
        </p:blipFill>
        <p:spPr>
          <a:xfrm>
            <a:off x="8614855" y="3532472"/>
            <a:ext cx="3060834" cy="2027266"/>
          </a:xfrm>
          <a:prstGeom prst="rect">
            <a:avLst/>
          </a:prstGeom>
        </p:spPr>
      </p:pic>
      <p:pic>
        <p:nvPicPr>
          <p:cNvPr id="22" name="Picture 21"/>
          <p:cNvPicPr>
            <a:picLocks noChangeAspect="1"/>
          </p:cNvPicPr>
          <p:nvPr/>
        </p:nvPicPr>
        <p:blipFill rotWithShape="1">
          <a:blip r:embed="rId10" cstate="print">
            <a:extLst>
              <a:ext uri="{28A0092B-C50C-407E-A947-70E740481C1C}">
                <a14:useLocalDpi xmlns:a14="http://schemas.microsoft.com/office/drawing/2010/main" val="0"/>
              </a:ext>
            </a:extLst>
          </a:blip>
          <a:srcRect r="5864" b="2907"/>
          <a:stretch/>
        </p:blipFill>
        <p:spPr>
          <a:xfrm>
            <a:off x="8605173" y="1316160"/>
            <a:ext cx="3041642" cy="2092126"/>
          </a:xfrm>
          <a:prstGeom prst="rect">
            <a:avLst/>
          </a:prstGeom>
        </p:spPr>
      </p:pic>
      <p:pic>
        <p:nvPicPr>
          <p:cNvPr id="6" name="Picture 5"/>
          <p:cNvPicPr>
            <a:picLocks noChangeAspect="1"/>
          </p:cNvPicPr>
          <p:nvPr/>
        </p:nvPicPr>
        <p:blipFill rotWithShape="1">
          <a:blip r:embed="rId11" cstate="print">
            <a:extLst>
              <a:ext uri="{28A0092B-C50C-407E-A947-70E740481C1C}">
                <a14:useLocalDpi xmlns:a14="http://schemas.microsoft.com/office/drawing/2010/main" val="0"/>
              </a:ext>
            </a:extLst>
          </a:blip>
          <a:srcRect l="8270" t="4382" r="4801" b="6207"/>
          <a:stretch/>
        </p:blipFill>
        <p:spPr>
          <a:xfrm>
            <a:off x="5410959" y="1316160"/>
            <a:ext cx="3031958" cy="2079058"/>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96221" y="3532472"/>
            <a:ext cx="3061434" cy="2040957"/>
          </a:xfrm>
          <a:prstGeom prst="rect">
            <a:avLst/>
          </a:prstGeom>
        </p:spPr>
      </p:pic>
    </p:spTree>
    <p:extLst>
      <p:ext uri="{BB962C8B-B14F-4D97-AF65-F5344CB8AC3E}">
        <p14:creationId xmlns:p14="http://schemas.microsoft.com/office/powerpoint/2010/main" val="365866309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962CF21-3C7A-4296-BC7A-52B65393C2A1}"/>
              </a:ext>
            </a:extLst>
          </p:cNvPr>
          <p:cNvSpPr/>
          <p:nvPr/>
        </p:nvSpPr>
        <p:spPr>
          <a:xfrm>
            <a:off x="9753604" y="-1"/>
            <a:ext cx="2438396" cy="529142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5D43C916-1324-4B06-B68C-DD9A69DDDDC2}"/>
              </a:ext>
            </a:extLst>
          </p:cNvPr>
          <p:cNvSpPr/>
          <p:nvPr/>
        </p:nvSpPr>
        <p:spPr>
          <a:xfrm>
            <a:off x="9103748" y="156308"/>
            <a:ext cx="2916314" cy="6564923"/>
          </a:xfrm>
          <a:prstGeom prst="rect">
            <a:avLst/>
          </a:prstGeom>
          <a:solidFill>
            <a:srgbClr val="FBF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 name="TextBox 4"/>
          <p:cNvSpPr txBox="1"/>
          <p:nvPr/>
        </p:nvSpPr>
        <p:spPr>
          <a:xfrm>
            <a:off x="4249893" y="1635207"/>
            <a:ext cx="3801979" cy="1446550"/>
          </a:xfrm>
          <a:prstGeom prst="rect">
            <a:avLst/>
          </a:prstGeom>
          <a:noFill/>
        </p:spPr>
        <p:txBody>
          <a:bodyPr wrap="square" rtlCol="0">
            <a:spAutoFit/>
          </a:bodyPr>
          <a:lstStyle/>
          <a:p>
            <a:r>
              <a:rPr lang="en-US" sz="1600" dirty="0">
                <a:solidFill>
                  <a:srgbClr val="C00000"/>
                </a:solidFill>
                <a:latin typeface="+mj-lt"/>
              </a:rPr>
              <a:t>Courtyard Vilnius City Center 4*</a:t>
            </a:r>
          </a:p>
          <a:p>
            <a:endParaRPr lang="lt-LT" sz="1200" dirty="0"/>
          </a:p>
          <a:p>
            <a:endParaRPr lang="lt-LT" sz="1200" dirty="0"/>
          </a:p>
          <a:p>
            <a:r>
              <a:rPr lang="en-US" sz="1200" dirty="0"/>
              <a:t>Rooms: 199</a:t>
            </a:r>
          </a:p>
          <a:p>
            <a:r>
              <a:rPr lang="en-US" sz="1200" dirty="0"/>
              <a:t>Distance from Radisson: 1,1 km </a:t>
            </a:r>
            <a:r>
              <a:rPr lang="en-US" sz="1200" dirty="0">
                <a:solidFill>
                  <a:srgbClr val="C00000"/>
                </a:solidFill>
                <a:hlinkClick r:id="rId3">
                  <a:extLst>
                    <a:ext uri="{A12FA001-AC4F-418D-AE19-62706E023703}">
                      <ahyp:hlinkClr xmlns:ahyp="http://schemas.microsoft.com/office/drawing/2018/hyperlinkcolor" val="tx"/>
                    </a:ext>
                  </a:extLst>
                </a:hlinkClick>
              </a:rPr>
              <a:t>www.courtyardvilnius.com</a:t>
            </a:r>
            <a:r>
              <a:rPr lang="en-US" sz="1200" dirty="0">
                <a:solidFill>
                  <a:srgbClr val="C00000"/>
                </a:solidFill>
              </a:rPr>
              <a:t> </a:t>
            </a:r>
          </a:p>
          <a:p>
            <a:r>
              <a:rPr lang="en-US" sz="1200" dirty="0"/>
              <a:t>Room rate: 100 </a:t>
            </a:r>
            <a:r>
              <a:rPr lang="en-US" sz="1200" dirty="0" err="1"/>
              <a:t>Eur</a:t>
            </a:r>
            <a:r>
              <a:rPr lang="en-US" sz="1200" dirty="0"/>
              <a:t> </a:t>
            </a:r>
          </a:p>
        </p:txBody>
      </p:sp>
      <p:sp>
        <p:nvSpPr>
          <p:cNvPr id="6" name="TextBox 5"/>
          <p:cNvSpPr txBox="1"/>
          <p:nvPr/>
        </p:nvSpPr>
        <p:spPr>
          <a:xfrm>
            <a:off x="7996125" y="1635207"/>
            <a:ext cx="3080083" cy="1446550"/>
          </a:xfrm>
          <a:prstGeom prst="rect">
            <a:avLst/>
          </a:prstGeom>
          <a:noFill/>
        </p:spPr>
        <p:txBody>
          <a:bodyPr wrap="square" rtlCol="0">
            <a:spAutoFit/>
          </a:bodyPr>
          <a:lstStyle/>
          <a:p>
            <a:r>
              <a:rPr lang="en-US" sz="1600" dirty="0">
                <a:solidFill>
                  <a:srgbClr val="C00000"/>
                </a:solidFill>
                <a:latin typeface="+mj-lt"/>
              </a:rPr>
              <a:t>ibis Vilnius Centre 3*</a:t>
            </a:r>
          </a:p>
          <a:p>
            <a:endParaRPr lang="lt-LT" sz="1200" dirty="0"/>
          </a:p>
          <a:p>
            <a:endParaRPr lang="lt-LT" sz="1200" dirty="0"/>
          </a:p>
          <a:p>
            <a:r>
              <a:rPr lang="en-US" sz="1200" dirty="0"/>
              <a:t>Rooms: 162</a:t>
            </a:r>
          </a:p>
          <a:p>
            <a:r>
              <a:rPr lang="en-US" sz="1200" dirty="0"/>
              <a:t>Distance from Radisson: 900 m</a:t>
            </a:r>
          </a:p>
          <a:p>
            <a:r>
              <a:rPr lang="en-US" sz="1200" dirty="0">
                <a:solidFill>
                  <a:srgbClr val="C00000"/>
                </a:solidFill>
                <a:hlinkClick r:id="rId4">
                  <a:extLst>
                    <a:ext uri="{A12FA001-AC4F-418D-AE19-62706E023703}">
                      <ahyp:hlinkClr xmlns:ahyp="http://schemas.microsoft.com/office/drawing/2018/hyperlinkcolor" val="tx"/>
                    </a:ext>
                  </a:extLst>
                </a:hlinkClick>
              </a:rPr>
              <a:t>www.accorhotels.com</a:t>
            </a:r>
            <a:endParaRPr lang="en-US" sz="1200" dirty="0">
              <a:solidFill>
                <a:srgbClr val="C00000"/>
              </a:solidFill>
            </a:endParaRPr>
          </a:p>
          <a:p>
            <a:r>
              <a:rPr lang="en-US" sz="1200" dirty="0"/>
              <a:t>Room rate: 60 </a:t>
            </a:r>
            <a:r>
              <a:rPr lang="en-US" sz="1200" dirty="0" err="1"/>
              <a:t>Eur</a:t>
            </a:r>
            <a:endParaRPr lang="en-US" sz="1200" dirty="0"/>
          </a:p>
        </p:txBody>
      </p:sp>
      <p:sp>
        <p:nvSpPr>
          <p:cNvPr id="7" name="TextBox 6"/>
          <p:cNvSpPr txBox="1"/>
          <p:nvPr/>
        </p:nvSpPr>
        <p:spPr>
          <a:xfrm>
            <a:off x="750771" y="1635207"/>
            <a:ext cx="2938092" cy="1261884"/>
          </a:xfrm>
          <a:prstGeom prst="rect">
            <a:avLst/>
          </a:prstGeom>
          <a:noFill/>
        </p:spPr>
        <p:txBody>
          <a:bodyPr wrap="square" rtlCol="0">
            <a:spAutoFit/>
          </a:bodyPr>
          <a:lstStyle/>
          <a:p>
            <a:r>
              <a:rPr lang="en-US" sz="1600" dirty="0">
                <a:solidFill>
                  <a:srgbClr val="C00000"/>
                </a:solidFill>
                <a:latin typeface="+mj-lt"/>
              </a:rPr>
              <a:t>Radisson </a:t>
            </a:r>
            <a:r>
              <a:rPr lang="en-US" sz="1600" dirty="0" err="1">
                <a:solidFill>
                  <a:srgbClr val="C00000"/>
                </a:solidFill>
                <a:latin typeface="+mj-lt"/>
              </a:rPr>
              <a:t>Blu</a:t>
            </a:r>
            <a:r>
              <a:rPr lang="en-US" sz="1600" dirty="0">
                <a:solidFill>
                  <a:srgbClr val="C00000"/>
                </a:solidFill>
                <a:latin typeface="+mj-lt"/>
              </a:rPr>
              <a:t> Hotel Lietuva 4*</a:t>
            </a:r>
          </a:p>
          <a:p>
            <a:endParaRPr lang="lt-LT" sz="1200" dirty="0"/>
          </a:p>
          <a:p>
            <a:endParaRPr lang="lt-LT" sz="1200" dirty="0"/>
          </a:p>
          <a:p>
            <a:r>
              <a:rPr lang="en-US" sz="1200" dirty="0"/>
              <a:t>Rooms: 456</a:t>
            </a:r>
          </a:p>
          <a:p>
            <a:r>
              <a:rPr lang="en-US" sz="1200" dirty="0">
                <a:solidFill>
                  <a:srgbClr val="C00000"/>
                </a:solidFill>
                <a:hlinkClick r:id="rId5">
                  <a:extLst>
                    <a:ext uri="{A12FA001-AC4F-418D-AE19-62706E023703}">
                      <ahyp:hlinkClr xmlns:ahyp="http://schemas.microsoft.com/office/drawing/2018/hyperlinkcolor" val="tx"/>
                    </a:ext>
                  </a:extLst>
                </a:hlinkClick>
              </a:rPr>
              <a:t>www.radissonhotels.com</a:t>
            </a:r>
            <a:endParaRPr lang="en-US" sz="1200" dirty="0">
              <a:solidFill>
                <a:srgbClr val="C00000"/>
              </a:solidFill>
            </a:endParaRPr>
          </a:p>
          <a:p>
            <a:r>
              <a:rPr lang="en-US" sz="1200" dirty="0"/>
              <a:t>Room rate: 130 </a:t>
            </a:r>
            <a:r>
              <a:rPr lang="en-US" sz="1200" dirty="0" err="1"/>
              <a:t>Eur</a:t>
            </a:r>
            <a:endParaRPr lang="en-US" sz="1200" dirty="0"/>
          </a:p>
        </p:txBody>
      </p:sp>
      <p:sp>
        <p:nvSpPr>
          <p:cNvPr id="4" name="TextBox 3"/>
          <p:cNvSpPr txBox="1"/>
          <p:nvPr/>
        </p:nvSpPr>
        <p:spPr>
          <a:xfrm>
            <a:off x="750770" y="5491877"/>
            <a:ext cx="11203807" cy="461665"/>
          </a:xfrm>
          <a:prstGeom prst="rect">
            <a:avLst/>
          </a:prstGeom>
          <a:noFill/>
        </p:spPr>
        <p:txBody>
          <a:bodyPr wrap="square" rtlCol="0">
            <a:spAutoFit/>
          </a:bodyPr>
          <a:lstStyle/>
          <a:p>
            <a:r>
              <a:rPr lang="en-US" sz="1200" dirty="0"/>
              <a:t>The Radisson </a:t>
            </a:r>
            <a:r>
              <a:rPr lang="en-US" sz="1200" dirty="0" err="1"/>
              <a:t>Blu</a:t>
            </a:r>
            <a:r>
              <a:rPr lang="en-US" sz="1200" dirty="0"/>
              <a:t> Hotel Lietuva 4* - suggested HQ Hotel, can be easily combined with other hotels located in a walking distance</a:t>
            </a:r>
          </a:p>
          <a:p>
            <a:r>
              <a:rPr lang="en-US" sz="1200" dirty="0"/>
              <a:t>Dormitory options for students for 15-50 </a:t>
            </a:r>
            <a:r>
              <a:rPr lang="en-US" sz="1200" dirty="0" err="1"/>
              <a:t>Eur</a:t>
            </a:r>
            <a:r>
              <a:rPr lang="en-US" sz="1200" dirty="0"/>
              <a:t> per room.</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0370" y="3244838"/>
            <a:ext cx="2848492" cy="2028841"/>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37619" y="3233449"/>
            <a:ext cx="3020793" cy="204659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4467" y="3244838"/>
            <a:ext cx="3066552" cy="2046590"/>
          </a:xfrm>
          <a:prstGeom prst="rect">
            <a:avLst/>
          </a:prstGeom>
        </p:spPr>
      </p:pic>
      <p:sp>
        <p:nvSpPr>
          <p:cNvPr id="12" name="TextBox 11"/>
          <p:cNvSpPr txBox="1"/>
          <p:nvPr/>
        </p:nvSpPr>
        <p:spPr>
          <a:xfrm>
            <a:off x="735140" y="6346503"/>
            <a:ext cx="6705682" cy="246221"/>
          </a:xfrm>
          <a:prstGeom prst="rect">
            <a:avLst/>
          </a:prstGeom>
          <a:noFill/>
        </p:spPr>
        <p:txBody>
          <a:bodyPr wrap="none" rtlCol="0">
            <a:spAutoFit/>
          </a:bodyPr>
          <a:lstStyle/>
          <a:p>
            <a:r>
              <a:rPr lang="en-US" sz="1000" dirty="0"/>
              <a:t>Indicated prices are preliminary ones. Vilnius City Tax 1 </a:t>
            </a:r>
            <a:r>
              <a:rPr lang="en-US" sz="1000" dirty="0" err="1"/>
              <a:t>Eur</a:t>
            </a:r>
            <a:r>
              <a:rPr lang="en-US" sz="1000" dirty="0"/>
              <a:t> per person/per night is NOT included in room rates</a:t>
            </a:r>
          </a:p>
        </p:txBody>
      </p:sp>
      <p:sp>
        <p:nvSpPr>
          <p:cNvPr id="14" name="TextBox 13">
            <a:extLst>
              <a:ext uri="{FF2B5EF4-FFF2-40B4-BE49-F238E27FC236}">
                <a16:creationId xmlns:a16="http://schemas.microsoft.com/office/drawing/2014/main" id="{71330512-6FF1-45A2-948C-52D8656601CF}"/>
              </a:ext>
            </a:extLst>
          </p:cNvPr>
          <p:cNvSpPr txBox="1"/>
          <p:nvPr/>
        </p:nvSpPr>
        <p:spPr>
          <a:xfrm>
            <a:off x="840370" y="533655"/>
            <a:ext cx="5379720" cy="523220"/>
          </a:xfrm>
          <a:prstGeom prst="rect">
            <a:avLst/>
          </a:prstGeom>
          <a:noFill/>
        </p:spPr>
        <p:txBody>
          <a:bodyPr wrap="square" rtlCol="0">
            <a:spAutoFit/>
          </a:bodyPr>
          <a:lstStyle/>
          <a:p>
            <a:r>
              <a:rPr lang="lt-LT" sz="2800" dirty="0">
                <a:solidFill>
                  <a:srgbClr val="484656"/>
                </a:solidFill>
                <a:latin typeface="+mj-lt"/>
              </a:rPr>
              <a:t>Accommodation</a:t>
            </a:r>
            <a:r>
              <a:rPr lang="en-US" sz="2800" dirty="0">
                <a:solidFill>
                  <a:srgbClr val="484656"/>
                </a:solidFill>
                <a:latin typeface="+mj-lt"/>
              </a:rPr>
              <a:t> Options</a:t>
            </a:r>
            <a:endParaRPr lang="lt-LT" sz="2800" dirty="0">
              <a:solidFill>
                <a:srgbClr val="484656"/>
              </a:solidFill>
              <a:latin typeface="+mj-lt"/>
            </a:endParaRPr>
          </a:p>
        </p:txBody>
      </p:sp>
      <p:sp>
        <p:nvSpPr>
          <p:cNvPr id="15" name="Rectangle 14">
            <a:extLst>
              <a:ext uri="{FF2B5EF4-FFF2-40B4-BE49-F238E27FC236}">
                <a16:creationId xmlns:a16="http://schemas.microsoft.com/office/drawing/2014/main" id="{BBFED5F6-EDDB-4429-A0D0-CE941D453B64}"/>
              </a:ext>
            </a:extLst>
          </p:cNvPr>
          <p:cNvSpPr/>
          <p:nvPr/>
        </p:nvSpPr>
        <p:spPr>
          <a:xfrm>
            <a:off x="0" y="653481"/>
            <a:ext cx="716280" cy="23193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a:extLst>
              <a:ext uri="{FF2B5EF4-FFF2-40B4-BE49-F238E27FC236}">
                <a16:creationId xmlns:a16="http://schemas.microsoft.com/office/drawing/2014/main" id="{5FF6CB56-4863-4DD0-BC33-9C69D261313E}"/>
              </a:ext>
            </a:extLst>
          </p:cNvPr>
          <p:cNvCxnSpPr>
            <a:cxnSpLocks/>
          </p:cNvCxnSpPr>
          <p:nvPr/>
        </p:nvCxnSpPr>
        <p:spPr>
          <a:xfrm flipH="1">
            <a:off x="838201" y="2092698"/>
            <a:ext cx="285066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C762FDA-8F34-48AA-9A69-37D1DBEA55CB}"/>
              </a:ext>
            </a:extLst>
          </p:cNvPr>
          <p:cNvCxnSpPr>
            <a:cxnSpLocks/>
          </p:cNvCxnSpPr>
          <p:nvPr/>
        </p:nvCxnSpPr>
        <p:spPr>
          <a:xfrm flipH="1">
            <a:off x="4337620" y="2092698"/>
            <a:ext cx="302079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D6D70E2-5EA9-405A-9C15-39B6BF797420}"/>
              </a:ext>
            </a:extLst>
          </p:cNvPr>
          <p:cNvCxnSpPr>
            <a:cxnSpLocks/>
          </p:cNvCxnSpPr>
          <p:nvPr/>
        </p:nvCxnSpPr>
        <p:spPr>
          <a:xfrm flipH="1">
            <a:off x="8071046" y="2092698"/>
            <a:ext cx="302079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4222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decel="40000" fill="hold" nodeType="withEffect">
                                  <p:stCondLst>
                                    <p:cond delay="2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accel="40000" decel="40000" fill="hold" nodeType="withEffect">
                                  <p:stCondLst>
                                    <p:cond delay="20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8" accel="40000" decel="40000" fill="hold" nodeType="withEffect">
                                  <p:stCondLst>
                                    <p:cond delay="2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0-#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430629-DFE2-8738-F211-7F9C4A1E878A}"/>
              </a:ext>
            </a:extLst>
          </p:cNvPr>
          <p:cNvSpPr/>
          <p:nvPr/>
        </p:nvSpPr>
        <p:spPr>
          <a:xfrm>
            <a:off x="0" y="0"/>
            <a:ext cx="12170099"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52BAC72B-6E6F-414D-AB62-CBC6A49CEF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2543" y="173735"/>
            <a:ext cx="11884323" cy="6550915"/>
          </a:xfrm>
          <a:prstGeom prst="rect">
            <a:avLst/>
          </a:prstGeom>
        </p:spPr>
      </p:pic>
      <p:pic>
        <p:nvPicPr>
          <p:cNvPr id="8" name="Picture 7" descr="A picture containing text&#10;&#10;Description automatically generated">
            <a:hlinkClick r:id="rId3"/>
            <a:extLst>
              <a:ext uri="{FF2B5EF4-FFF2-40B4-BE49-F238E27FC236}">
                <a16:creationId xmlns:a16="http://schemas.microsoft.com/office/drawing/2014/main" id="{39EE2808-8FC1-4DB2-8609-21A46B0C293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36533" y="2967055"/>
            <a:ext cx="3518934" cy="1804039"/>
          </a:xfrm>
          <a:prstGeom prst="rect">
            <a:avLst/>
          </a:prstGeom>
        </p:spPr>
      </p:pic>
      <p:grpSp>
        <p:nvGrpSpPr>
          <p:cNvPr id="2" name="Group 1">
            <a:extLst>
              <a:ext uri="{FF2B5EF4-FFF2-40B4-BE49-F238E27FC236}">
                <a16:creationId xmlns:a16="http://schemas.microsoft.com/office/drawing/2014/main" id="{FDD74780-7EBF-4267-817A-4AE8AD3C4EB8}"/>
              </a:ext>
            </a:extLst>
          </p:cNvPr>
          <p:cNvGrpSpPr/>
          <p:nvPr/>
        </p:nvGrpSpPr>
        <p:grpSpPr>
          <a:xfrm>
            <a:off x="5770115" y="5548425"/>
            <a:ext cx="804415" cy="694928"/>
            <a:chOff x="6427003" y="5312773"/>
            <a:chExt cx="1051923" cy="908749"/>
          </a:xfrm>
        </p:grpSpPr>
        <p:pic>
          <p:nvPicPr>
            <p:cNvPr id="5" name="Picture 4" descr="Logo&#10;&#10;Description automatically generated">
              <a:extLst>
                <a:ext uri="{FF2B5EF4-FFF2-40B4-BE49-F238E27FC236}">
                  <a16:creationId xmlns:a16="http://schemas.microsoft.com/office/drawing/2014/main" id="{B62DEB48-7433-4416-933E-4AB9C5AD5EE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37817"/>
            <a:stretch/>
          </p:blipFill>
          <p:spPr>
            <a:xfrm>
              <a:off x="6427003" y="5312773"/>
              <a:ext cx="1051923" cy="654117"/>
            </a:xfrm>
            <a:prstGeom prst="rect">
              <a:avLst/>
            </a:prstGeom>
          </p:spPr>
        </p:pic>
        <p:sp>
          <p:nvSpPr>
            <p:cNvPr id="9" name="Freeform: Shape 8">
              <a:extLst>
                <a:ext uri="{FF2B5EF4-FFF2-40B4-BE49-F238E27FC236}">
                  <a16:creationId xmlns:a16="http://schemas.microsoft.com/office/drawing/2014/main" id="{E60AE42F-053D-4778-B0E4-23327EEBA7C8}"/>
                </a:ext>
              </a:extLst>
            </p:cNvPr>
            <p:cNvSpPr/>
            <p:nvPr/>
          </p:nvSpPr>
          <p:spPr>
            <a:xfrm>
              <a:off x="6529014" y="6080417"/>
              <a:ext cx="846808" cy="141105"/>
            </a:xfrm>
            <a:custGeom>
              <a:avLst/>
              <a:gdLst>
                <a:gd name="connsiteX0" fmla="*/ 98108 w 846808"/>
                <a:gd name="connsiteY0" fmla="*/ 2225 h 141105"/>
                <a:gd name="connsiteX1" fmla="*/ 131780 w 846808"/>
                <a:gd name="connsiteY1" fmla="*/ 2225 h 141105"/>
                <a:gd name="connsiteX2" fmla="*/ 131780 w 846808"/>
                <a:gd name="connsiteY2" fmla="*/ 7451 h 141105"/>
                <a:gd name="connsiteX3" fmla="*/ 73605 w 846808"/>
                <a:gd name="connsiteY3" fmla="*/ 139519 h 141105"/>
                <a:gd name="connsiteX4" fmla="*/ 58731 w 846808"/>
                <a:gd name="connsiteY4" fmla="*/ 139519 h 141105"/>
                <a:gd name="connsiteX5" fmla="*/ 0 w 846808"/>
                <a:gd name="connsiteY5" fmla="*/ 7451 h 141105"/>
                <a:gd name="connsiteX6" fmla="*/ 0 w 846808"/>
                <a:gd name="connsiteY6" fmla="*/ 2225 h 141105"/>
                <a:gd name="connsiteX7" fmla="*/ 33672 w 846808"/>
                <a:gd name="connsiteY7" fmla="*/ 2225 h 141105"/>
                <a:gd name="connsiteX8" fmla="*/ 65794 w 846808"/>
                <a:gd name="connsiteY8" fmla="*/ 79008 h 141105"/>
                <a:gd name="connsiteX9" fmla="*/ 66771 w 846808"/>
                <a:gd name="connsiteY9" fmla="*/ 79008 h 141105"/>
                <a:gd name="connsiteX10" fmla="*/ 98108 w 846808"/>
                <a:gd name="connsiteY10" fmla="*/ 2225 h 141105"/>
                <a:gd name="connsiteX11" fmla="*/ 98108 w 846808"/>
                <a:gd name="connsiteY11" fmla="*/ 2225 h 141105"/>
                <a:gd name="connsiteX12" fmla="*/ 202494 w 846808"/>
                <a:gd name="connsiteY12" fmla="*/ 32471 h 141105"/>
                <a:gd name="connsiteX13" fmla="*/ 218555 w 846808"/>
                <a:gd name="connsiteY13" fmla="*/ 32471 h 141105"/>
                <a:gd name="connsiteX14" fmla="*/ 218555 w 846808"/>
                <a:gd name="connsiteY14" fmla="*/ 2225 h 141105"/>
                <a:gd name="connsiteX15" fmla="*/ 151784 w 846808"/>
                <a:gd name="connsiteY15" fmla="*/ 2225 h 141105"/>
                <a:gd name="connsiteX16" fmla="*/ 151784 w 846808"/>
                <a:gd name="connsiteY16" fmla="*/ 32471 h 141105"/>
                <a:gd name="connsiteX17" fmla="*/ 167845 w 846808"/>
                <a:gd name="connsiteY17" fmla="*/ 32471 h 141105"/>
                <a:gd name="connsiteX18" fmla="*/ 167845 w 846808"/>
                <a:gd name="connsiteY18" fmla="*/ 107531 h 141105"/>
                <a:gd name="connsiteX19" fmla="*/ 150425 w 846808"/>
                <a:gd name="connsiteY19" fmla="*/ 107531 h 141105"/>
                <a:gd name="connsiteX20" fmla="*/ 150425 w 846808"/>
                <a:gd name="connsiteY20" fmla="*/ 137968 h 141105"/>
                <a:gd name="connsiteX21" fmla="*/ 219952 w 846808"/>
                <a:gd name="connsiteY21" fmla="*/ 137968 h 141105"/>
                <a:gd name="connsiteX22" fmla="*/ 219952 w 846808"/>
                <a:gd name="connsiteY22" fmla="*/ 107531 h 141105"/>
                <a:gd name="connsiteX23" fmla="*/ 202513 w 846808"/>
                <a:gd name="connsiteY23" fmla="*/ 107531 h 141105"/>
                <a:gd name="connsiteX24" fmla="*/ 202513 w 846808"/>
                <a:gd name="connsiteY24" fmla="*/ 32471 h 141105"/>
                <a:gd name="connsiteX25" fmla="*/ 202494 w 846808"/>
                <a:gd name="connsiteY25" fmla="*/ 32471 h 141105"/>
                <a:gd name="connsiteX26" fmla="*/ 282856 w 846808"/>
                <a:gd name="connsiteY26" fmla="*/ 90264 h 141105"/>
                <a:gd name="connsiteX27" fmla="*/ 282856 w 846808"/>
                <a:gd name="connsiteY27" fmla="*/ 78338 h 141105"/>
                <a:gd name="connsiteX28" fmla="*/ 282856 w 846808"/>
                <a:gd name="connsiteY28" fmla="*/ 69570 h 141105"/>
                <a:gd name="connsiteX29" fmla="*/ 282856 w 846808"/>
                <a:gd name="connsiteY29" fmla="*/ 62506 h 141105"/>
                <a:gd name="connsiteX30" fmla="*/ 282856 w 846808"/>
                <a:gd name="connsiteY30" fmla="*/ 55692 h 141105"/>
                <a:gd name="connsiteX31" fmla="*/ 282856 w 846808"/>
                <a:gd name="connsiteY31" fmla="*/ 47690 h 141105"/>
                <a:gd name="connsiteX32" fmla="*/ 282856 w 846808"/>
                <a:gd name="connsiteY32" fmla="*/ 37066 h 141105"/>
                <a:gd name="connsiteX33" fmla="*/ 282856 w 846808"/>
                <a:gd name="connsiteY33" fmla="*/ 22402 h 141105"/>
                <a:gd name="connsiteX34" fmla="*/ 282856 w 846808"/>
                <a:gd name="connsiteY34" fmla="*/ 2225 h 141105"/>
                <a:gd name="connsiteX35" fmla="*/ 265149 w 846808"/>
                <a:gd name="connsiteY35" fmla="*/ 2225 h 141105"/>
                <a:gd name="connsiteX36" fmla="*/ 247576 w 846808"/>
                <a:gd name="connsiteY36" fmla="*/ 2225 h 141105"/>
                <a:gd name="connsiteX37" fmla="*/ 247576 w 846808"/>
                <a:gd name="connsiteY37" fmla="*/ 137968 h 141105"/>
                <a:gd name="connsiteX38" fmla="*/ 289958 w 846808"/>
                <a:gd name="connsiteY38" fmla="*/ 137968 h 141105"/>
                <a:gd name="connsiteX39" fmla="*/ 332570 w 846808"/>
                <a:gd name="connsiteY39" fmla="*/ 137968 h 141105"/>
                <a:gd name="connsiteX40" fmla="*/ 332570 w 846808"/>
                <a:gd name="connsiteY40" fmla="*/ 127305 h 141105"/>
                <a:gd name="connsiteX41" fmla="*/ 332570 w 846808"/>
                <a:gd name="connsiteY41" fmla="*/ 117409 h 141105"/>
                <a:gd name="connsiteX42" fmla="*/ 332570 w 846808"/>
                <a:gd name="connsiteY42" fmla="*/ 106727 h 141105"/>
                <a:gd name="connsiteX43" fmla="*/ 282837 w 846808"/>
                <a:gd name="connsiteY43" fmla="*/ 106727 h 141105"/>
                <a:gd name="connsiteX44" fmla="*/ 282837 w 846808"/>
                <a:gd name="connsiteY44" fmla="*/ 90264 h 141105"/>
                <a:gd name="connsiteX45" fmla="*/ 282856 w 846808"/>
                <a:gd name="connsiteY45" fmla="*/ 90264 h 141105"/>
                <a:gd name="connsiteX46" fmla="*/ 443714 w 846808"/>
                <a:gd name="connsiteY46" fmla="*/ 68632 h 141105"/>
                <a:gd name="connsiteX47" fmla="*/ 374398 w 846808"/>
                <a:gd name="connsiteY47" fmla="*/ 1632 h 141105"/>
                <a:gd name="connsiteX48" fmla="*/ 374187 w 846808"/>
                <a:gd name="connsiteY48" fmla="*/ 1632 h 141105"/>
                <a:gd name="connsiteX49" fmla="*/ 374187 w 846808"/>
                <a:gd name="connsiteY49" fmla="*/ 1268 h 141105"/>
                <a:gd name="connsiteX50" fmla="*/ 343176 w 846808"/>
                <a:gd name="connsiteY50" fmla="*/ 1268 h 141105"/>
                <a:gd name="connsiteX51" fmla="*/ 343176 w 846808"/>
                <a:gd name="connsiteY51" fmla="*/ 30997 h 141105"/>
                <a:gd name="connsiteX52" fmla="*/ 361668 w 846808"/>
                <a:gd name="connsiteY52" fmla="*/ 30997 h 141105"/>
                <a:gd name="connsiteX53" fmla="*/ 361668 w 846808"/>
                <a:gd name="connsiteY53" fmla="*/ 137949 h 141105"/>
                <a:gd name="connsiteX54" fmla="*/ 379700 w 846808"/>
                <a:gd name="connsiteY54" fmla="*/ 137949 h 141105"/>
                <a:gd name="connsiteX55" fmla="*/ 397905 w 846808"/>
                <a:gd name="connsiteY55" fmla="*/ 137949 h 141105"/>
                <a:gd name="connsiteX56" fmla="*/ 397905 w 846808"/>
                <a:gd name="connsiteY56" fmla="*/ 71255 h 141105"/>
                <a:gd name="connsiteX57" fmla="*/ 467030 w 846808"/>
                <a:gd name="connsiteY57" fmla="*/ 137968 h 141105"/>
                <a:gd name="connsiteX58" fmla="*/ 479569 w 846808"/>
                <a:gd name="connsiteY58" fmla="*/ 137968 h 141105"/>
                <a:gd name="connsiteX59" fmla="*/ 479569 w 846808"/>
                <a:gd name="connsiteY59" fmla="*/ 2225 h 141105"/>
                <a:gd name="connsiteX60" fmla="*/ 443733 w 846808"/>
                <a:gd name="connsiteY60" fmla="*/ 2225 h 141105"/>
                <a:gd name="connsiteX61" fmla="*/ 443733 w 846808"/>
                <a:gd name="connsiteY61" fmla="*/ 68632 h 141105"/>
                <a:gd name="connsiteX62" fmla="*/ 443714 w 846808"/>
                <a:gd name="connsiteY62" fmla="*/ 68632 h 141105"/>
                <a:gd name="connsiteX63" fmla="*/ 560103 w 846808"/>
                <a:gd name="connsiteY63" fmla="*/ 32471 h 141105"/>
                <a:gd name="connsiteX64" fmla="*/ 576164 w 846808"/>
                <a:gd name="connsiteY64" fmla="*/ 32471 h 141105"/>
                <a:gd name="connsiteX65" fmla="*/ 576164 w 846808"/>
                <a:gd name="connsiteY65" fmla="*/ 2225 h 141105"/>
                <a:gd name="connsiteX66" fmla="*/ 509394 w 846808"/>
                <a:gd name="connsiteY66" fmla="*/ 2225 h 141105"/>
                <a:gd name="connsiteX67" fmla="*/ 509394 w 846808"/>
                <a:gd name="connsiteY67" fmla="*/ 32471 h 141105"/>
                <a:gd name="connsiteX68" fmla="*/ 525455 w 846808"/>
                <a:gd name="connsiteY68" fmla="*/ 32471 h 141105"/>
                <a:gd name="connsiteX69" fmla="*/ 525455 w 846808"/>
                <a:gd name="connsiteY69" fmla="*/ 107531 h 141105"/>
                <a:gd name="connsiteX70" fmla="*/ 508015 w 846808"/>
                <a:gd name="connsiteY70" fmla="*/ 107531 h 141105"/>
                <a:gd name="connsiteX71" fmla="*/ 508015 w 846808"/>
                <a:gd name="connsiteY71" fmla="*/ 137968 h 141105"/>
                <a:gd name="connsiteX72" fmla="*/ 577562 w 846808"/>
                <a:gd name="connsiteY72" fmla="*/ 137968 h 141105"/>
                <a:gd name="connsiteX73" fmla="*/ 577562 w 846808"/>
                <a:gd name="connsiteY73" fmla="*/ 107531 h 141105"/>
                <a:gd name="connsiteX74" fmla="*/ 560123 w 846808"/>
                <a:gd name="connsiteY74" fmla="*/ 107531 h 141105"/>
                <a:gd name="connsiteX75" fmla="*/ 560123 w 846808"/>
                <a:gd name="connsiteY75" fmla="*/ 32471 h 141105"/>
                <a:gd name="connsiteX76" fmla="*/ 560103 w 846808"/>
                <a:gd name="connsiteY76" fmla="*/ 32471 h 141105"/>
                <a:gd name="connsiteX77" fmla="*/ 679249 w 846808"/>
                <a:gd name="connsiteY77" fmla="*/ 2225 h 141105"/>
                <a:gd name="connsiteX78" fmla="*/ 679249 w 846808"/>
                <a:gd name="connsiteY78" fmla="*/ 92197 h 141105"/>
                <a:gd name="connsiteX79" fmla="*/ 677469 w 846808"/>
                <a:gd name="connsiteY79" fmla="*/ 99433 h 141105"/>
                <a:gd name="connsiteX80" fmla="*/ 672683 w 846808"/>
                <a:gd name="connsiteY80" fmla="*/ 104583 h 141105"/>
                <a:gd name="connsiteX81" fmla="*/ 666040 w 846808"/>
                <a:gd name="connsiteY81" fmla="*/ 107665 h 141105"/>
                <a:gd name="connsiteX82" fmla="*/ 658498 w 846808"/>
                <a:gd name="connsiteY82" fmla="*/ 108698 h 141105"/>
                <a:gd name="connsiteX83" fmla="*/ 650937 w 846808"/>
                <a:gd name="connsiteY83" fmla="*/ 107665 h 141105"/>
                <a:gd name="connsiteX84" fmla="*/ 644217 w 846808"/>
                <a:gd name="connsiteY84" fmla="*/ 104583 h 141105"/>
                <a:gd name="connsiteX85" fmla="*/ 639393 w 846808"/>
                <a:gd name="connsiteY85" fmla="*/ 99433 h 141105"/>
                <a:gd name="connsiteX86" fmla="*/ 637575 w 846808"/>
                <a:gd name="connsiteY86" fmla="*/ 92197 h 141105"/>
                <a:gd name="connsiteX87" fmla="*/ 637575 w 846808"/>
                <a:gd name="connsiteY87" fmla="*/ 2225 h 141105"/>
                <a:gd name="connsiteX88" fmla="*/ 620806 w 846808"/>
                <a:gd name="connsiteY88" fmla="*/ 2225 h 141105"/>
                <a:gd name="connsiteX89" fmla="*/ 604075 w 846808"/>
                <a:gd name="connsiteY89" fmla="*/ 2225 h 141105"/>
                <a:gd name="connsiteX90" fmla="*/ 604075 w 846808"/>
                <a:gd name="connsiteY90" fmla="*/ 92791 h 141105"/>
                <a:gd name="connsiteX91" fmla="*/ 607042 w 846808"/>
                <a:gd name="connsiteY91" fmla="*/ 109139 h 141105"/>
                <a:gd name="connsiteX92" fmla="*/ 615178 w 846808"/>
                <a:gd name="connsiteY92" fmla="*/ 122271 h 141105"/>
                <a:gd name="connsiteX93" fmla="*/ 627257 w 846808"/>
                <a:gd name="connsiteY93" fmla="*/ 131919 h 141105"/>
                <a:gd name="connsiteX94" fmla="*/ 642112 w 846808"/>
                <a:gd name="connsiteY94" fmla="*/ 137872 h 141105"/>
                <a:gd name="connsiteX95" fmla="*/ 658517 w 846808"/>
                <a:gd name="connsiteY95" fmla="*/ 139921 h 141105"/>
                <a:gd name="connsiteX96" fmla="*/ 674999 w 846808"/>
                <a:gd name="connsiteY96" fmla="*/ 137872 h 141105"/>
                <a:gd name="connsiteX97" fmla="*/ 689797 w 846808"/>
                <a:gd name="connsiteY97" fmla="*/ 131919 h 141105"/>
                <a:gd name="connsiteX98" fmla="*/ 701819 w 846808"/>
                <a:gd name="connsiteY98" fmla="*/ 122271 h 141105"/>
                <a:gd name="connsiteX99" fmla="*/ 709839 w 846808"/>
                <a:gd name="connsiteY99" fmla="*/ 109139 h 141105"/>
                <a:gd name="connsiteX100" fmla="*/ 712768 w 846808"/>
                <a:gd name="connsiteY100" fmla="*/ 92791 h 141105"/>
                <a:gd name="connsiteX101" fmla="*/ 712768 w 846808"/>
                <a:gd name="connsiteY101" fmla="*/ 2225 h 141105"/>
                <a:gd name="connsiteX102" fmla="*/ 696095 w 846808"/>
                <a:gd name="connsiteY102" fmla="*/ 2225 h 141105"/>
                <a:gd name="connsiteX103" fmla="*/ 679249 w 846808"/>
                <a:gd name="connsiteY103" fmla="*/ 2225 h 141105"/>
                <a:gd name="connsiteX104" fmla="*/ 679249 w 846808"/>
                <a:gd name="connsiteY104" fmla="*/ 2225 h 141105"/>
                <a:gd name="connsiteX105" fmla="*/ 843917 w 846808"/>
                <a:gd name="connsiteY105" fmla="*/ 81209 h 141105"/>
                <a:gd name="connsiteX106" fmla="*/ 835762 w 846808"/>
                <a:gd name="connsiteY106" fmla="*/ 69991 h 141105"/>
                <a:gd name="connsiteX107" fmla="*/ 823740 w 846808"/>
                <a:gd name="connsiteY107" fmla="*/ 63177 h 141105"/>
                <a:gd name="connsiteX108" fmla="*/ 809076 w 846808"/>
                <a:gd name="connsiteY108" fmla="*/ 59405 h 141105"/>
                <a:gd name="connsiteX109" fmla="*/ 793016 w 846808"/>
                <a:gd name="connsiteY109" fmla="*/ 57300 h 141105"/>
                <a:gd name="connsiteX110" fmla="*/ 784305 w 846808"/>
                <a:gd name="connsiteY110" fmla="*/ 55998 h 141105"/>
                <a:gd name="connsiteX111" fmla="*/ 777203 w 846808"/>
                <a:gd name="connsiteY111" fmla="*/ 53777 h 141105"/>
                <a:gd name="connsiteX112" fmla="*/ 772609 w 846808"/>
                <a:gd name="connsiteY112" fmla="*/ 49834 h 141105"/>
                <a:gd name="connsiteX113" fmla="*/ 771269 w 846808"/>
                <a:gd name="connsiteY113" fmla="*/ 43517 h 141105"/>
                <a:gd name="connsiteX114" fmla="*/ 773739 w 846808"/>
                <a:gd name="connsiteY114" fmla="*/ 37544 h 141105"/>
                <a:gd name="connsiteX115" fmla="*/ 779328 w 846808"/>
                <a:gd name="connsiteY115" fmla="*/ 33409 h 141105"/>
                <a:gd name="connsiteX116" fmla="*/ 786698 w 846808"/>
                <a:gd name="connsiteY116" fmla="*/ 31246 h 141105"/>
                <a:gd name="connsiteX117" fmla="*/ 794681 w 846808"/>
                <a:gd name="connsiteY117" fmla="*/ 31112 h 141105"/>
                <a:gd name="connsiteX118" fmla="*/ 801936 w 846808"/>
                <a:gd name="connsiteY118" fmla="*/ 33122 h 141105"/>
                <a:gd name="connsiteX119" fmla="*/ 807239 w 846808"/>
                <a:gd name="connsiteY119" fmla="*/ 37410 h 141105"/>
                <a:gd name="connsiteX120" fmla="*/ 809249 w 846808"/>
                <a:gd name="connsiteY120" fmla="*/ 43938 h 141105"/>
                <a:gd name="connsiteX121" fmla="*/ 820447 w 846808"/>
                <a:gd name="connsiteY121" fmla="*/ 43938 h 141105"/>
                <a:gd name="connsiteX122" fmla="*/ 831091 w 846808"/>
                <a:gd name="connsiteY122" fmla="*/ 43938 h 141105"/>
                <a:gd name="connsiteX123" fmla="*/ 842557 w 846808"/>
                <a:gd name="connsiteY123" fmla="*/ 43938 h 141105"/>
                <a:gd name="connsiteX124" fmla="*/ 839131 w 846808"/>
                <a:gd name="connsiteY124" fmla="*/ 26575 h 141105"/>
                <a:gd name="connsiteX125" fmla="*/ 829540 w 846808"/>
                <a:gd name="connsiteY125" fmla="*/ 13558 h 141105"/>
                <a:gd name="connsiteX126" fmla="*/ 815528 w 846808"/>
                <a:gd name="connsiteY126" fmla="*/ 4886 h 141105"/>
                <a:gd name="connsiteX127" fmla="*/ 798892 w 846808"/>
                <a:gd name="connsiteY127" fmla="*/ 560 h 141105"/>
                <a:gd name="connsiteX128" fmla="*/ 781357 w 846808"/>
                <a:gd name="connsiteY128" fmla="*/ 560 h 141105"/>
                <a:gd name="connsiteX129" fmla="*/ 764741 w 846808"/>
                <a:gd name="connsiteY129" fmla="*/ 4886 h 141105"/>
                <a:gd name="connsiteX130" fmla="*/ 750786 w 846808"/>
                <a:gd name="connsiteY130" fmla="*/ 13558 h 141105"/>
                <a:gd name="connsiteX131" fmla="*/ 741272 w 846808"/>
                <a:gd name="connsiteY131" fmla="*/ 26575 h 141105"/>
                <a:gd name="connsiteX132" fmla="*/ 737999 w 846808"/>
                <a:gd name="connsiteY132" fmla="*/ 43938 h 141105"/>
                <a:gd name="connsiteX133" fmla="*/ 741732 w 846808"/>
                <a:gd name="connsiteY133" fmla="*/ 62602 h 141105"/>
                <a:gd name="connsiteX134" fmla="*/ 751858 w 846808"/>
                <a:gd name="connsiteY134" fmla="*/ 75026 h 141105"/>
                <a:gd name="connsiteX135" fmla="*/ 767460 w 846808"/>
                <a:gd name="connsiteY135" fmla="*/ 82358 h 141105"/>
                <a:gd name="connsiteX136" fmla="*/ 787732 w 846808"/>
                <a:gd name="connsiteY136" fmla="*/ 85612 h 141105"/>
                <a:gd name="connsiteX137" fmla="*/ 797418 w 846808"/>
                <a:gd name="connsiteY137" fmla="*/ 86550 h 141105"/>
                <a:gd name="connsiteX138" fmla="*/ 805401 w 846808"/>
                <a:gd name="connsiteY138" fmla="*/ 88541 h 141105"/>
                <a:gd name="connsiteX139" fmla="*/ 810799 w 846808"/>
                <a:gd name="connsiteY139" fmla="*/ 92159 h 141105"/>
                <a:gd name="connsiteX140" fmla="*/ 812790 w 846808"/>
                <a:gd name="connsiteY140" fmla="*/ 98017 h 141105"/>
                <a:gd name="connsiteX141" fmla="*/ 810397 w 846808"/>
                <a:gd name="connsiteY141" fmla="*/ 103836 h 141105"/>
                <a:gd name="connsiteX142" fmla="*/ 804291 w 846808"/>
                <a:gd name="connsiteY142" fmla="*/ 107684 h 141105"/>
                <a:gd name="connsiteX143" fmla="*/ 795887 w 846808"/>
                <a:gd name="connsiteY143" fmla="*/ 109522 h 141105"/>
                <a:gd name="connsiteX144" fmla="*/ 786737 w 846808"/>
                <a:gd name="connsiteY144" fmla="*/ 109330 h 141105"/>
                <a:gd name="connsiteX145" fmla="*/ 778390 w 846808"/>
                <a:gd name="connsiteY145" fmla="*/ 107090 h 141105"/>
                <a:gd name="connsiteX146" fmla="*/ 772265 w 846808"/>
                <a:gd name="connsiteY146" fmla="*/ 102802 h 141105"/>
                <a:gd name="connsiteX147" fmla="*/ 769872 w 846808"/>
                <a:gd name="connsiteY147" fmla="*/ 96447 h 141105"/>
                <a:gd name="connsiteX148" fmla="*/ 758386 w 846808"/>
                <a:gd name="connsiteY148" fmla="*/ 96447 h 141105"/>
                <a:gd name="connsiteX149" fmla="*/ 747340 w 846808"/>
                <a:gd name="connsiteY149" fmla="*/ 96447 h 141105"/>
                <a:gd name="connsiteX150" fmla="*/ 735989 w 846808"/>
                <a:gd name="connsiteY150" fmla="*/ 96447 h 141105"/>
                <a:gd name="connsiteX151" fmla="*/ 739588 w 846808"/>
                <a:gd name="connsiteY151" fmla="*/ 114135 h 141105"/>
                <a:gd name="connsiteX152" fmla="*/ 749657 w 846808"/>
                <a:gd name="connsiteY152" fmla="*/ 127325 h 141105"/>
                <a:gd name="connsiteX153" fmla="*/ 764378 w 846808"/>
                <a:gd name="connsiteY153" fmla="*/ 136111 h 141105"/>
                <a:gd name="connsiteX154" fmla="*/ 781874 w 846808"/>
                <a:gd name="connsiteY154" fmla="*/ 140552 h 141105"/>
                <a:gd name="connsiteX155" fmla="*/ 800347 w 846808"/>
                <a:gd name="connsiteY155" fmla="*/ 140610 h 141105"/>
                <a:gd name="connsiteX156" fmla="*/ 817901 w 846808"/>
                <a:gd name="connsiteY156" fmla="*/ 136379 h 141105"/>
                <a:gd name="connsiteX157" fmla="*/ 832737 w 846808"/>
                <a:gd name="connsiteY157" fmla="*/ 127841 h 141105"/>
                <a:gd name="connsiteX158" fmla="*/ 842979 w 846808"/>
                <a:gd name="connsiteY158" fmla="*/ 115111 h 141105"/>
                <a:gd name="connsiteX159" fmla="*/ 846807 w 846808"/>
                <a:gd name="connsiteY159" fmla="*/ 98189 h 141105"/>
                <a:gd name="connsiteX160" fmla="*/ 843917 w 846808"/>
                <a:gd name="connsiteY160" fmla="*/ 81209 h 141105"/>
                <a:gd name="connsiteX161" fmla="*/ 843917 w 846808"/>
                <a:gd name="connsiteY161" fmla="*/ 81209 h 14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846808" h="141105">
                  <a:moveTo>
                    <a:pt x="98108" y="2225"/>
                  </a:moveTo>
                  <a:lnTo>
                    <a:pt x="131780" y="2225"/>
                  </a:lnTo>
                  <a:lnTo>
                    <a:pt x="131780" y="7451"/>
                  </a:lnTo>
                  <a:lnTo>
                    <a:pt x="73605" y="139519"/>
                  </a:lnTo>
                  <a:lnTo>
                    <a:pt x="58731" y="139519"/>
                  </a:lnTo>
                  <a:lnTo>
                    <a:pt x="0" y="7451"/>
                  </a:lnTo>
                  <a:lnTo>
                    <a:pt x="0" y="2225"/>
                  </a:lnTo>
                  <a:lnTo>
                    <a:pt x="33672" y="2225"/>
                  </a:lnTo>
                  <a:lnTo>
                    <a:pt x="65794" y="79008"/>
                  </a:lnTo>
                  <a:lnTo>
                    <a:pt x="66771" y="79008"/>
                  </a:lnTo>
                  <a:lnTo>
                    <a:pt x="98108" y="2225"/>
                  </a:lnTo>
                  <a:lnTo>
                    <a:pt x="98108" y="2225"/>
                  </a:lnTo>
                  <a:close/>
                  <a:moveTo>
                    <a:pt x="202494" y="32471"/>
                  </a:moveTo>
                  <a:lnTo>
                    <a:pt x="218555" y="32471"/>
                  </a:lnTo>
                  <a:lnTo>
                    <a:pt x="218555" y="2225"/>
                  </a:lnTo>
                  <a:lnTo>
                    <a:pt x="151784" y="2225"/>
                  </a:lnTo>
                  <a:lnTo>
                    <a:pt x="151784" y="32471"/>
                  </a:lnTo>
                  <a:lnTo>
                    <a:pt x="167845" y="32471"/>
                  </a:lnTo>
                  <a:lnTo>
                    <a:pt x="167845" y="107531"/>
                  </a:lnTo>
                  <a:lnTo>
                    <a:pt x="150425" y="107531"/>
                  </a:lnTo>
                  <a:lnTo>
                    <a:pt x="150425" y="137968"/>
                  </a:lnTo>
                  <a:lnTo>
                    <a:pt x="219952" y="137968"/>
                  </a:lnTo>
                  <a:lnTo>
                    <a:pt x="219952" y="107531"/>
                  </a:lnTo>
                  <a:lnTo>
                    <a:pt x="202513" y="107531"/>
                  </a:lnTo>
                  <a:lnTo>
                    <a:pt x="202513" y="32471"/>
                  </a:lnTo>
                  <a:lnTo>
                    <a:pt x="202494" y="32471"/>
                  </a:lnTo>
                  <a:close/>
                  <a:moveTo>
                    <a:pt x="282856" y="90264"/>
                  </a:moveTo>
                  <a:lnTo>
                    <a:pt x="282856" y="78338"/>
                  </a:lnTo>
                  <a:lnTo>
                    <a:pt x="282856" y="69570"/>
                  </a:lnTo>
                  <a:lnTo>
                    <a:pt x="282856" y="62506"/>
                  </a:lnTo>
                  <a:lnTo>
                    <a:pt x="282856" y="55692"/>
                  </a:lnTo>
                  <a:lnTo>
                    <a:pt x="282856" y="47690"/>
                  </a:lnTo>
                  <a:lnTo>
                    <a:pt x="282856" y="37066"/>
                  </a:lnTo>
                  <a:lnTo>
                    <a:pt x="282856" y="22402"/>
                  </a:lnTo>
                  <a:lnTo>
                    <a:pt x="282856" y="2225"/>
                  </a:lnTo>
                  <a:lnTo>
                    <a:pt x="265149" y="2225"/>
                  </a:lnTo>
                  <a:lnTo>
                    <a:pt x="247576" y="2225"/>
                  </a:lnTo>
                  <a:lnTo>
                    <a:pt x="247576" y="137968"/>
                  </a:lnTo>
                  <a:lnTo>
                    <a:pt x="289958" y="137968"/>
                  </a:lnTo>
                  <a:lnTo>
                    <a:pt x="332570" y="137968"/>
                  </a:lnTo>
                  <a:lnTo>
                    <a:pt x="332570" y="127305"/>
                  </a:lnTo>
                  <a:lnTo>
                    <a:pt x="332570" y="117409"/>
                  </a:lnTo>
                  <a:lnTo>
                    <a:pt x="332570" y="106727"/>
                  </a:lnTo>
                  <a:lnTo>
                    <a:pt x="282837" y="106727"/>
                  </a:lnTo>
                  <a:lnTo>
                    <a:pt x="282837" y="90264"/>
                  </a:lnTo>
                  <a:lnTo>
                    <a:pt x="282856" y="90264"/>
                  </a:lnTo>
                  <a:close/>
                  <a:moveTo>
                    <a:pt x="443714" y="68632"/>
                  </a:moveTo>
                  <a:lnTo>
                    <a:pt x="374398" y="1632"/>
                  </a:lnTo>
                  <a:lnTo>
                    <a:pt x="374187" y="1632"/>
                  </a:lnTo>
                  <a:lnTo>
                    <a:pt x="374187" y="1268"/>
                  </a:lnTo>
                  <a:lnTo>
                    <a:pt x="343176" y="1268"/>
                  </a:lnTo>
                  <a:lnTo>
                    <a:pt x="343176" y="30997"/>
                  </a:lnTo>
                  <a:lnTo>
                    <a:pt x="361668" y="30997"/>
                  </a:lnTo>
                  <a:lnTo>
                    <a:pt x="361668" y="137949"/>
                  </a:lnTo>
                  <a:lnTo>
                    <a:pt x="379700" y="137949"/>
                  </a:lnTo>
                  <a:lnTo>
                    <a:pt x="397905" y="137949"/>
                  </a:lnTo>
                  <a:lnTo>
                    <a:pt x="397905" y="71255"/>
                  </a:lnTo>
                  <a:lnTo>
                    <a:pt x="467030" y="137968"/>
                  </a:lnTo>
                  <a:lnTo>
                    <a:pt x="479569" y="137968"/>
                  </a:lnTo>
                  <a:lnTo>
                    <a:pt x="479569" y="2225"/>
                  </a:lnTo>
                  <a:lnTo>
                    <a:pt x="443733" y="2225"/>
                  </a:lnTo>
                  <a:lnTo>
                    <a:pt x="443733" y="68632"/>
                  </a:lnTo>
                  <a:lnTo>
                    <a:pt x="443714" y="68632"/>
                  </a:lnTo>
                  <a:close/>
                  <a:moveTo>
                    <a:pt x="560103" y="32471"/>
                  </a:moveTo>
                  <a:lnTo>
                    <a:pt x="576164" y="32471"/>
                  </a:lnTo>
                  <a:lnTo>
                    <a:pt x="576164" y="2225"/>
                  </a:lnTo>
                  <a:lnTo>
                    <a:pt x="509394" y="2225"/>
                  </a:lnTo>
                  <a:lnTo>
                    <a:pt x="509394" y="32471"/>
                  </a:lnTo>
                  <a:lnTo>
                    <a:pt x="525455" y="32471"/>
                  </a:lnTo>
                  <a:lnTo>
                    <a:pt x="525455" y="107531"/>
                  </a:lnTo>
                  <a:lnTo>
                    <a:pt x="508015" y="107531"/>
                  </a:lnTo>
                  <a:lnTo>
                    <a:pt x="508015" y="137968"/>
                  </a:lnTo>
                  <a:lnTo>
                    <a:pt x="577562" y="137968"/>
                  </a:lnTo>
                  <a:lnTo>
                    <a:pt x="577562" y="107531"/>
                  </a:lnTo>
                  <a:lnTo>
                    <a:pt x="560123" y="107531"/>
                  </a:lnTo>
                  <a:lnTo>
                    <a:pt x="560123" y="32471"/>
                  </a:lnTo>
                  <a:lnTo>
                    <a:pt x="560103" y="32471"/>
                  </a:lnTo>
                  <a:close/>
                  <a:moveTo>
                    <a:pt x="679249" y="2225"/>
                  </a:moveTo>
                  <a:lnTo>
                    <a:pt x="679249" y="92197"/>
                  </a:lnTo>
                  <a:cubicBezTo>
                    <a:pt x="679211" y="94992"/>
                    <a:pt x="678636" y="97385"/>
                    <a:pt x="677469" y="99433"/>
                  </a:cubicBezTo>
                  <a:cubicBezTo>
                    <a:pt x="676301" y="101520"/>
                    <a:pt x="674693" y="103243"/>
                    <a:pt x="672683" y="104583"/>
                  </a:cubicBezTo>
                  <a:cubicBezTo>
                    <a:pt x="670692" y="105980"/>
                    <a:pt x="668472" y="106976"/>
                    <a:pt x="666040" y="107665"/>
                  </a:cubicBezTo>
                  <a:cubicBezTo>
                    <a:pt x="663590" y="108373"/>
                    <a:pt x="661082" y="108698"/>
                    <a:pt x="658498" y="108698"/>
                  </a:cubicBezTo>
                  <a:cubicBezTo>
                    <a:pt x="655933" y="108698"/>
                    <a:pt x="653425" y="108392"/>
                    <a:pt x="650937" y="107665"/>
                  </a:cubicBezTo>
                  <a:cubicBezTo>
                    <a:pt x="648448" y="106976"/>
                    <a:pt x="646247" y="105980"/>
                    <a:pt x="644217" y="104583"/>
                  </a:cubicBezTo>
                  <a:cubicBezTo>
                    <a:pt x="642207" y="103243"/>
                    <a:pt x="640599" y="101520"/>
                    <a:pt x="639393" y="99433"/>
                  </a:cubicBezTo>
                  <a:cubicBezTo>
                    <a:pt x="638207" y="97385"/>
                    <a:pt x="637594" y="94992"/>
                    <a:pt x="637575" y="92197"/>
                  </a:cubicBezTo>
                  <a:lnTo>
                    <a:pt x="637575" y="2225"/>
                  </a:lnTo>
                  <a:lnTo>
                    <a:pt x="620806" y="2225"/>
                  </a:lnTo>
                  <a:lnTo>
                    <a:pt x="604075" y="2225"/>
                  </a:lnTo>
                  <a:lnTo>
                    <a:pt x="604075" y="92791"/>
                  </a:lnTo>
                  <a:cubicBezTo>
                    <a:pt x="604113" y="98763"/>
                    <a:pt x="605089" y="104238"/>
                    <a:pt x="607042" y="109139"/>
                  </a:cubicBezTo>
                  <a:cubicBezTo>
                    <a:pt x="609014" y="114078"/>
                    <a:pt x="611713" y="118442"/>
                    <a:pt x="615178" y="122271"/>
                  </a:cubicBezTo>
                  <a:cubicBezTo>
                    <a:pt x="618642" y="126080"/>
                    <a:pt x="622701" y="129315"/>
                    <a:pt x="627257" y="131919"/>
                  </a:cubicBezTo>
                  <a:cubicBezTo>
                    <a:pt x="631851" y="134541"/>
                    <a:pt x="636790" y="136513"/>
                    <a:pt x="642112" y="137872"/>
                  </a:cubicBezTo>
                  <a:cubicBezTo>
                    <a:pt x="647433" y="139231"/>
                    <a:pt x="652870" y="139921"/>
                    <a:pt x="658517" y="139921"/>
                  </a:cubicBezTo>
                  <a:cubicBezTo>
                    <a:pt x="664184" y="139921"/>
                    <a:pt x="669678" y="139231"/>
                    <a:pt x="674999" y="137872"/>
                  </a:cubicBezTo>
                  <a:cubicBezTo>
                    <a:pt x="680302" y="136513"/>
                    <a:pt x="685260" y="134541"/>
                    <a:pt x="689797" y="131919"/>
                  </a:cubicBezTo>
                  <a:cubicBezTo>
                    <a:pt x="694372" y="129315"/>
                    <a:pt x="698373" y="126080"/>
                    <a:pt x="701819" y="122271"/>
                  </a:cubicBezTo>
                  <a:cubicBezTo>
                    <a:pt x="705245" y="118442"/>
                    <a:pt x="707906" y="114078"/>
                    <a:pt x="709839" y="109139"/>
                  </a:cubicBezTo>
                  <a:cubicBezTo>
                    <a:pt x="711754" y="104238"/>
                    <a:pt x="712749" y="98763"/>
                    <a:pt x="712768" y="92791"/>
                  </a:cubicBezTo>
                  <a:lnTo>
                    <a:pt x="712768" y="2225"/>
                  </a:lnTo>
                  <a:lnTo>
                    <a:pt x="696095" y="2225"/>
                  </a:lnTo>
                  <a:lnTo>
                    <a:pt x="679249" y="2225"/>
                  </a:lnTo>
                  <a:lnTo>
                    <a:pt x="679249" y="2225"/>
                  </a:lnTo>
                  <a:close/>
                  <a:moveTo>
                    <a:pt x="843917" y="81209"/>
                  </a:moveTo>
                  <a:cubicBezTo>
                    <a:pt x="841945" y="76634"/>
                    <a:pt x="839246" y="72863"/>
                    <a:pt x="835762" y="69991"/>
                  </a:cubicBezTo>
                  <a:cubicBezTo>
                    <a:pt x="832297" y="67082"/>
                    <a:pt x="828296" y="64823"/>
                    <a:pt x="823740" y="63177"/>
                  </a:cubicBezTo>
                  <a:cubicBezTo>
                    <a:pt x="819203" y="61511"/>
                    <a:pt x="814283" y="60267"/>
                    <a:pt x="809076" y="59405"/>
                  </a:cubicBezTo>
                  <a:cubicBezTo>
                    <a:pt x="803850" y="58563"/>
                    <a:pt x="798490" y="57855"/>
                    <a:pt x="793016" y="57300"/>
                  </a:cubicBezTo>
                  <a:cubicBezTo>
                    <a:pt x="789914" y="56974"/>
                    <a:pt x="787005" y="56553"/>
                    <a:pt x="784305" y="55998"/>
                  </a:cubicBezTo>
                  <a:cubicBezTo>
                    <a:pt x="781587" y="55481"/>
                    <a:pt x="779233" y="54734"/>
                    <a:pt x="777203" y="53777"/>
                  </a:cubicBezTo>
                  <a:cubicBezTo>
                    <a:pt x="775193" y="52782"/>
                    <a:pt x="773643" y="51480"/>
                    <a:pt x="772609" y="49834"/>
                  </a:cubicBezTo>
                  <a:cubicBezTo>
                    <a:pt x="771537" y="48168"/>
                    <a:pt x="771116" y="46082"/>
                    <a:pt x="771269" y="43517"/>
                  </a:cubicBezTo>
                  <a:cubicBezTo>
                    <a:pt x="771461" y="41220"/>
                    <a:pt x="772284" y="39210"/>
                    <a:pt x="773739" y="37544"/>
                  </a:cubicBezTo>
                  <a:cubicBezTo>
                    <a:pt x="775174" y="35821"/>
                    <a:pt x="777031" y="34462"/>
                    <a:pt x="779328" y="33409"/>
                  </a:cubicBezTo>
                  <a:cubicBezTo>
                    <a:pt x="781587" y="32337"/>
                    <a:pt x="784057" y="31629"/>
                    <a:pt x="786698" y="31246"/>
                  </a:cubicBezTo>
                  <a:cubicBezTo>
                    <a:pt x="789378" y="30863"/>
                    <a:pt x="792020" y="30825"/>
                    <a:pt x="794681" y="31112"/>
                  </a:cubicBezTo>
                  <a:cubicBezTo>
                    <a:pt x="797304" y="31438"/>
                    <a:pt x="799735" y="32108"/>
                    <a:pt x="801936" y="33122"/>
                  </a:cubicBezTo>
                  <a:cubicBezTo>
                    <a:pt x="804138" y="34156"/>
                    <a:pt x="805899" y="35572"/>
                    <a:pt x="807239" y="37410"/>
                  </a:cubicBezTo>
                  <a:cubicBezTo>
                    <a:pt x="808540" y="39171"/>
                    <a:pt x="809230" y="41334"/>
                    <a:pt x="809249" y="43938"/>
                  </a:cubicBezTo>
                  <a:lnTo>
                    <a:pt x="820447" y="43938"/>
                  </a:lnTo>
                  <a:lnTo>
                    <a:pt x="831091" y="43938"/>
                  </a:lnTo>
                  <a:lnTo>
                    <a:pt x="842557" y="43938"/>
                  </a:lnTo>
                  <a:cubicBezTo>
                    <a:pt x="842596" y="37429"/>
                    <a:pt x="841447" y="31648"/>
                    <a:pt x="839131" y="26575"/>
                  </a:cubicBezTo>
                  <a:cubicBezTo>
                    <a:pt x="836815" y="21541"/>
                    <a:pt x="833618" y="17176"/>
                    <a:pt x="829540" y="13558"/>
                  </a:cubicBezTo>
                  <a:cubicBezTo>
                    <a:pt x="825463" y="9959"/>
                    <a:pt x="820792" y="7049"/>
                    <a:pt x="815528" y="4886"/>
                  </a:cubicBezTo>
                  <a:cubicBezTo>
                    <a:pt x="810282" y="2723"/>
                    <a:pt x="804731" y="1268"/>
                    <a:pt x="798892" y="560"/>
                  </a:cubicBezTo>
                  <a:cubicBezTo>
                    <a:pt x="793054" y="-187"/>
                    <a:pt x="787196" y="-187"/>
                    <a:pt x="781357" y="560"/>
                  </a:cubicBezTo>
                  <a:cubicBezTo>
                    <a:pt x="775519" y="1268"/>
                    <a:pt x="769987" y="2723"/>
                    <a:pt x="764741" y="4886"/>
                  </a:cubicBezTo>
                  <a:cubicBezTo>
                    <a:pt x="759477" y="7049"/>
                    <a:pt x="754845" y="9959"/>
                    <a:pt x="750786" y="13558"/>
                  </a:cubicBezTo>
                  <a:cubicBezTo>
                    <a:pt x="746728" y="17176"/>
                    <a:pt x="743550" y="21541"/>
                    <a:pt x="741272" y="26575"/>
                  </a:cubicBezTo>
                  <a:cubicBezTo>
                    <a:pt x="738994" y="31648"/>
                    <a:pt x="737922" y="37429"/>
                    <a:pt x="737999" y="43938"/>
                  </a:cubicBezTo>
                  <a:cubicBezTo>
                    <a:pt x="738114" y="51270"/>
                    <a:pt x="739358" y="57491"/>
                    <a:pt x="741732" y="62602"/>
                  </a:cubicBezTo>
                  <a:cubicBezTo>
                    <a:pt x="744105" y="67713"/>
                    <a:pt x="747494" y="71848"/>
                    <a:pt x="751858" y="75026"/>
                  </a:cubicBezTo>
                  <a:cubicBezTo>
                    <a:pt x="756184" y="78223"/>
                    <a:pt x="761391" y="80673"/>
                    <a:pt x="767460" y="82358"/>
                  </a:cubicBezTo>
                  <a:cubicBezTo>
                    <a:pt x="773490" y="84042"/>
                    <a:pt x="780266" y="85095"/>
                    <a:pt x="787732" y="85612"/>
                  </a:cubicBezTo>
                  <a:cubicBezTo>
                    <a:pt x="791178" y="85803"/>
                    <a:pt x="794413" y="86091"/>
                    <a:pt x="797418" y="86550"/>
                  </a:cubicBezTo>
                  <a:cubicBezTo>
                    <a:pt x="800443" y="86971"/>
                    <a:pt x="803085" y="87660"/>
                    <a:pt x="805401" y="88541"/>
                  </a:cubicBezTo>
                  <a:cubicBezTo>
                    <a:pt x="807698" y="89422"/>
                    <a:pt x="809498" y="90647"/>
                    <a:pt x="810799" y="92159"/>
                  </a:cubicBezTo>
                  <a:cubicBezTo>
                    <a:pt x="812120" y="93729"/>
                    <a:pt x="812752" y="95662"/>
                    <a:pt x="812790" y="98017"/>
                  </a:cubicBezTo>
                  <a:cubicBezTo>
                    <a:pt x="812752" y="100276"/>
                    <a:pt x="811967" y="102228"/>
                    <a:pt x="810397" y="103836"/>
                  </a:cubicBezTo>
                  <a:cubicBezTo>
                    <a:pt x="808866" y="105463"/>
                    <a:pt x="806837" y="106727"/>
                    <a:pt x="804291" y="107684"/>
                  </a:cubicBezTo>
                  <a:cubicBezTo>
                    <a:pt x="801745" y="108622"/>
                    <a:pt x="798931" y="109234"/>
                    <a:pt x="795887" y="109522"/>
                  </a:cubicBezTo>
                  <a:cubicBezTo>
                    <a:pt x="792843" y="109790"/>
                    <a:pt x="789780" y="109713"/>
                    <a:pt x="786737" y="109330"/>
                  </a:cubicBezTo>
                  <a:cubicBezTo>
                    <a:pt x="783712" y="108909"/>
                    <a:pt x="780898" y="108182"/>
                    <a:pt x="778390" y="107090"/>
                  </a:cubicBezTo>
                  <a:cubicBezTo>
                    <a:pt x="775844" y="105980"/>
                    <a:pt x="773796" y="104564"/>
                    <a:pt x="772265" y="102802"/>
                  </a:cubicBezTo>
                  <a:cubicBezTo>
                    <a:pt x="770733" y="101041"/>
                    <a:pt x="769891" y="98897"/>
                    <a:pt x="769872" y="96447"/>
                  </a:cubicBezTo>
                  <a:lnTo>
                    <a:pt x="758386" y="96447"/>
                  </a:lnTo>
                  <a:lnTo>
                    <a:pt x="747340" y="96447"/>
                  </a:lnTo>
                  <a:lnTo>
                    <a:pt x="735989" y="96447"/>
                  </a:lnTo>
                  <a:cubicBezTo>
                    <a:pt x="735950" y="103070"/>
                    <a:pt x="737156" y="108966"/>
                    <a:pt x="739588" y="114135"/>
                  </a:cubicBezTo>
                  <a:cubicBezTo>
                    <a:pt x="742038" y="119265"/>
                    <a:pt x="745388" y="123668"/>
                    <a:pt x="749657" y="127325"/>
                  </a:cubicBezTo>
                  <a:cubicBezTo>
                    <a:pt x="753945" y="131000"/>
                    <a:pt x="758865" y="133929"/>
                    <a:pt x="764378" y="136111"/>
                  </a:cubicBezTo>
                  <a:cubicBezTo>
                    <a:pt x="769872" y="138313"/>
                    <a:pt x="775729" y="139787"/>
                    <a:pt x="781874" y="140552"/>
                  </a:cubicBezTo>
                  <a:cubicBezTo>
                    <a:pt x="788038" y="141280"/>
                    <a:pt x="794164" y="141280"/>
                    <a:pt x="800347" y="140610"/>
                  </a:cubicBezTo>
                  <a:cubicBezTo>
                    <a:pt x="806530" y="139901"/>
                    <a:pt x="812369" y="138466"/>
                    <a:pt x="817901" y="136379"/>
                  </a:cubicBezTo>
                  <a:cubicBezTo>
                    <a:pt x="823453" y="134235"/>
                    <a:pt x="828411" y="131383"/>
                    <a:pt x="832737" y="127841"/>
                  </a:cubicBezTo>
                  <a:cubicBezTo>
                    <a:pt x="837083" y="124300"/>
                    <a:pt x="840471" y="120050"/>
                    <a:pt x="842979" y="115111"/>
                  </a:cubicBezTo>
                  <a:cubicBezTo>
                    <a:pt x="845467" y="110153"/>
                    <a:pt x="846731" y="104525"/>
                    <a:pt x="846807" y="98189"/>
                  </a:cubicBezTo>
                  <a:cubicBezTo>
                    <a:pt x="846845" y="91470"/>
                    <a:pt x="845831" y="85784"/>
                    <a:pt x="843917" y="81209"/>
                  </a:cubicBezTo>
                  <a:lnTo>
                    <a:pt x="843917" y="81209"/>
                  </a:lnTo>
                  <a:close/>
                </a:path>
              </a:pathLst>
            </a:custGeom>
            <a:solidFill>
              <a:srgbClr val="FFFFFF"/>
            </a:solidFill>
            <a:ln w="1896" cap="flat">
              <a:noFill/>
              <a:prstDash val="solid"/>
              <a:miter/>
            </a:ln>
          </p:spPr>
          <p:txBody>
            <a:bodyPr rtlCol="0" anchor="ctr"/>
            <a:lstStyle/>
            <a:p>
              <a:endParaRPr lang="en-GB"/>
            </a:p>
          </p:txBody>
        </p:sp>
      </p:grpSp>
      <p:sp>
        <p:nvSpPr>
          <p:cNvPr id="12" name="Rectangle 11">
            <a:hlinkClick r:id="rId6"/>
            <a:extLst>
              <a:ext uri="{FF2B5EF4-FFF2-40B4-BE49-F238E27FC236}">
                <a16:creationId xmlns:a16="http://schemas.microsoft.com/office/drawing/2014/main" id="{F2F7B5B0-1CF5-4F1D-A7EC-29FCE6CFC653}"/>
              </a:ext>
            </a:extLst>
          </p:cNvPr>
          <p:cNvSpPr/>
          <p:nvPr/>
        </p:nvSpPr>
        <p:spPr>
          <a:xfrm>
            <a:off x="5577005" y="1611194"/>
            <a:ext cx="1323975" cy="1181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56455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5E2695-0E89-4FD1-BFF0-D558AE3C6933}"/>
              </a:ext>
            </a:extLst>
          </p:cNvPr>
          <p:cNvSpPr/>
          <p:nvPr/>
        </p:nvSpPr>
        <p:spPr>
          <a:xfrm>
            <a:off x="162169" y="146538"/>
            <a:ext cx="11867662" cy="6564923"/>
          </a:xfrm>
          <a:prstGeom prst="rect">
            <a:avLst/>
          </a:prstGeom>
          <a:solidFill>
            <a:srgbClr val="E9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schemeClr val="tx1"/>
              </a:solidFill>
            </a:endParaRPr>
          </a:p>
        </p:txBody>
      </p:sp>
      <p:sp>
        <p:nvSpPr>
          <p:cNvPr id="5" name="TextBox 4">
            <a:extLst>
              <a:ext uri="{FF2B5EF4-FFF2-40B4-BE49-F238E27FC236}">
                <a16:creationId xmlns:a16="http://schemas.microsoft.com/office/drawing/2014/main" id="{13BFBA48-FEFB-4182-BAFA-D82056AAA554}"/>
              </a:ext>
            </a:extLst>
          </p:cNvPr>
          <p:cNvSpPr txBox="1"/>
          <p:nvPr/>
        </p:nvSpPr>
        <p:spPr>
          <a:xfrm>
            <a:off x="795906" y="504425"/>
            <a:ext cx="5379720" cy="584775"/>
          </a:xfrm>
          <a:prstGeom prst="rect">
            <a:avLst/>
          </a:prstGeom>
          <a:noFill/>
        </p:spPr>
        <p:txBody>
          <a:bodyPr wrap="square" rtlCol="0">
            <a:spAutoFit/>
          </a:bodyPr>
          <a:lstStyle/>
          <a:p>
            <a:r>
              <a:rPr lang="lt-LT" sz="3200" dirty="0">
                <a:solidFill>
                  <a:srgbClr val="484656"/>
                </a:solidFill>
                <a:latin typeface="+mj-lt"/>
              </a:rPr>
              <a:t>Proponent </a:t>
            </a:r>
            <a:r>
              <a:rPr lang="en-US" sz="3200" dirty="0">
                <a:solidFill>
                  <a:srgbClr val="484656"/>
                </a:solidFill>
                <a:latin typeface="+mj-lt"/>
              </a:rPr>
              <a:t>N</a:t>
            </a:r>
            <a:r>
              <a:rPr lang="lt-LT" sz="3200" dirty="0">
                <a:solidFill>
                  <a:srgbClr val="484656"/>
                </a:solidFill>
                <a:latin typeface="+mj-lt"/>
              </a:rPr>
              <a:t>ames</a:t>
            </a:r>
            <a:endParaRPr lang="en-GB" sz="3200" dirty="0">
              <a:solidFill>
                <a:srgbClr val="484656"/>
              </a:solidFill>
              <a:latin typeface="+mj-lt"/>
            </a:endParaRPr>
          </a:p>
        </p:txBody>
      </p:sp>
      <p:sp>
        <p:nvSpPr>
          <p:cNvPr id="6" name="Rectangle 5">
            <a:extLst>
              <a:ext uri="{FF2B5EF4-FFF2-40B4-BE49-F238E27FC236}">
                <a16:creationId xmlns:a16="http://schemas.microsoft.com/office/drawing/2014/main" id="{0177D300-2B4B-48D3-9ADD-5D6265FB94D7}"/>
              </a:ext>
            </a:extLst>
          </p:cNvPr>
          <p:cNvSpPr/>
          <p:nvPr/>
        </p:nvSpPr>
        <p:spPr>
          <a:xfrm>
            <a:off x="0" y="653481"/>
            <a:ext cx="716280" cy="23193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795906" y="1236231"/>
            <a:ext cx="11054350" cy="1492716"/>
          </a:xfrm>
          <a:prstGeom prst="rect">
            <a:avLst/>
          </a:prstGeom>
          <a:noFill/>
        </p:spPr>
        <p:txBody>
          <a:bodyPr wrap="square" rtlCol="0">
            <a:spAutoFit/>
          </a:bodyPr>
          <a:lstStyle/>
          <a:p>
            <a:r>
              <a:rPr lang="lt-LT" sz="1400" dirty="0">
                <a:solidFill>
                  <a:srgbClr val="C00000"/>
                </a:solidFill>
                <a:latin typeface="+mj-lt"/>
              </a:rPr>
              <a:t>Prof. </a:t>
            </a:r>
            <a:r>
              <a:rPr lang="en-US" sz="1400" dirty="0">
                <a:solidFill>
                  <a:srgbClr val="C00000"/>
                </a:solidFill>
                <a:latin typeface="+mj-lt"/>
              </a:rPr>
              <a:t>Fabio </a:t>
            </a:r>
            <a:r>
              <a:rPr lang="en-US" sz="1400" dirty="0" err="1">
                <a:solidFill>
                  <a:srgbClr val="C00000"/>
                </a:solidFill>
                <a:latin typeface="+mj-lt"/>
              </a:rPr>
              <a:t>Gurracino</a:t>
            </a:r>
            <a:endParaRPr lang="lt-LT" sz="1100" dirty="0"/>
          </a:p>
          <a:p>
            <a:pPr algn="just"/>
            <a:r>
              <a:rPr lang="en-US" sz="1100" dirty="0"/>
              <a:t>Head of the Department of Anesthesia and Critical Care Medicine and Director of Cardiothoracic and vascular Anesthesia and Intensive Care at </a:t>
            </a:r>
            <a:r>
              <a:rPr lang="en-US" sz="1100" dirty="0" err="1"/>
              <a:t>Azienda</a:t>
            </a:r>
            <a:r>
              <a:rPr lang="en-US" sz="1100" dirty="0"/>
              <a:t> </a:t>
            </a:r>
            <a:r>
              <a:rPr lang="en-US" sz="1100" dirty="0" err="1"/>
              <a:t>Ospedaliero</a:t>
            </a:r>
            <a:r>
              <a:rPr lang="en-US" sz="1100" dirty="0"/>
              <a:t> </a:t>
            </a:r>
            <a:r>
              <a:rPr lang="en-US" sz="1100" dirty="0" err="1"/>
              <a:t>Universitaria</a:t>
            </a:r>
            <a:r>
              <a:rPr lang="en-US" sz="1100" dirty="0"/>
              <a:t> in Pisa, Italy.</a:t>
            </a:r>
          </a:p>
          <a:p>
            <a:pPr algn="just"/>
            <a:r>
              <a:rPr lang="en-US" sz="1100" dirty="0"/>
              <a:t>Editorial Board member of several journals.</a:t>
            </a:r>
          </a:p>
          <a:p>
            <a:pPr algn="just"/>
            <a:r>
              <a:rPr lang="en-US" sz="1100" dirty="0"/>
              <a:t>Reviewer for several international peer-review journals in the field of intensive care, cardiothoracic </a:t>
            </a:r>
            <a:r>
              <a:rPr lang="en-US" sz="1100" dirty="0" err="1"/>
              <a:t>anaesthesia</a:t>
            </a:r>
            <a:r>
              <a:rPr lang="en-US" sz="1100" dirty="0"/>
              <a:t>, heart failure, echocardiography.</a:t>
            </a:r>
          </a:p>
          <a:p>
            <a:pPr algn="just"/>
            <a:r>
              <a:rPr lang="en-US" sz="1100" dirty="0"/>
              <a:t>Main research interests are in perioperative echocardiography, acute heart failure and the design of intensive care pathways to improve the effectiveness of the patient journey. President of EACTA 2018-2020.</a:t>
            </a:r>
          </a:p>
          <a:p>
            <a:pPr algn="just"/>
            <a:endParaRPr lang="lt-LT" sz="1100" dirty="0"/>
          </a:p>
        </p:txBody>
      </p:sp>
      <p:sp>
        <p:nvSpPr>
          <p:cNvPr id="7" name="TextBox 6">
            <a:extLst>
              <a:ext uri="{FF2B5EF4-FFF2-40B4-BE49-F238E27FC236}">
                <a16:creationId xmlns:a16="http://schemas.microsoft.com/office/drawing/2014/main" id="{38D4F32E-0EB4-EC43-B996-B0D8ACA2D011}"/>
              </a:ext>
            </a:extLst>
          </p:cNvPr>
          <p:cNvSpPr txBox="1"/>
          <p:nvPr/>
        </p:nvSpPr>
        <p:spPr>
          <a:xfrm>
            <a:off x="795906" y="2706702"/>
            <a:ext cx="10919562" cy="2077492"/>
          </a:xfrm>
          <a:prstGeom prst="rect">
            <a:avLst/>
          </a:prstGeom>
          <a:noFill/>
        </p:spPr>
        <p:txBody>
          <a:bodyPr wrap="square" rtlCol="0">
            <a:spAutoFit/>
          </a:bodyPr>
          <a:lstStyle/>
          <a:p>
            <a:r>
              <a:rPr lang="en-US" sz="1400" dirty="0">
                <a:solidFill>
                  <a:srgbClr val="C00000"/>
                </a:solidFill>
                <a:latin typeface="+mj-lt"/>
              </a:rPr>
              <a:t>Dr</a:t>
            </a:r>
            <a:r>
              <a:rPr lang="lt-LT" sz="1400" dirty="0">
                <a:solidFill>
                  <a:srgbClr val="C00000"/>
                </a:solidFill>
                <a:latin typeface="+mj-lt"/>
              </a:rPr>
              <a:t>.</a:t>
            </a:r>
            <a:r>
              <a:rPr lang="en-US" sz="1400" dirty="0">
                <a:solidFill>
                  <a:srgbClr val="C00000"/>
                </a:solidFill>
                <a:latin typeface="+mj-lt"/>
              </a:rPr>
              <a:t> Philippe</a:t>
            </a:r>
            <a:r>
              <a:rPr lang="lt-LT" sz="1400" dirty="0">
                <a:solidFill>
                  <a:srgbClr val="C00000"/>
                </a:solidFill>
                <a:latin typeface="+mj-lt"/>
              </a:rPr>
              <a:t> Gaudard, </a:t>
            </a:r>
            <a:r>
              <a:rPr lang="en-US" sz="1400" dirty="0">
                <a:solidFill>
                  <a:srgbClr val="C00000"/>
                </a:solidFill>
                <a:latin typeface="+mj-lt"/>
              </a:rPr>
              <a:t>MD PhD</a:t>
            </a:r>
          </a:p>
          <a:p>
            <a:pPr algn="just"/>
            <a:r>
              <a:rPr lang="fr-FR" sz="1100" dirty="0"/>
              <a:t>Praticien Hospitalier - Anesthésiste Réanimateur</a:t>
            </a:r>
          </a:p>
          <a:p>
            <a:pPr algn="just"/>
            <a:r>
              <a:rPr lang="fr-FR" sz="1100" dirty="0"/>
              <a:t>Chef du Service d’Anesthésie-Réanimation Arnaud de Villeneuve</a:t>
            </a:r>
          </a:p>
          <a:p>
            <a:pPr algn="just"/>
            <a:r>
              <a:rPr lang="fr-FR" sz="1100" dirty="0"/>
              <a:t>Pôle Cœur-Poumons</a:t>
            </a:r>
          </a:p>
          <a:p>
            <a:pPr algn="just"/>
            <a:r>
              <a:rPr lang="fr-FR" sz="1100" dirty="0"/>
              <a:t>Unité mobile d’assistance circulatoire UMAC 34</a:t>
            </a:r>
          </a:p>
          <a:p>
            <a:pPr algn="just"/>
            <a:r>
              <a:rPr lang="fr-FR" sz="1100" dirty="0" err="1"/>
              <a:t>PhyMedExp</a:t>
            </a:r>
            <a:r>
              <a:rPr lang="fr-FR" sz="1100" dirty="0"/>
              <a:t>, INSERM U1046, Univ Montpellier</a:t>
            </a:r>
          </a:p>
          <a:p>
            <a:pPr algn="just"/>
            <a:r>
              <a:rPr lang="fr-FR" sz="1100" dirty="0"/>
              <a:t>Vice-Président du COGAR</a:t>
            </a:r>
          </a:p>
          <a:p>
            <a:pPr algn="just"/>
            <a:r>
              <a:rPr lang="fr-FR" sz="1100" dirty="0"/>
              <a:t>Président de la Sous-Commission des Equipements Médicaux</a:t>
            </a:r>
          </a:p>
          <a:p>
            <a:pPr algn="just"/>
            <a:r>
              <a:rPr lang="fr-FR" sz="1100" dirty="0"/>
              <a:t>Membre de la CME, CMDMS, COMAI et DRCI du CHU de Montpellier</a:t>
            </a:r>
          </a:p>
          <a:p>
            <a:pPr algn="just"/>
            <a:endParaRPr lang="lt-LT" sz="900" dirty="0"/>
          </a:p>
          <a:p>
            <a:br>
              <a:rPr lang="lt-LT" sz="900" dirty="0">
                <a:latin typeface="+mj-lt"/>
              </a:rPr>
            </a:br>
            <a:endParaRPr lang="en-US" sz="900" dirty="0">
              <a:solidFill>
                <a:srgbClr val="C00000"/>
              </a:solidFill>
              <a:latin typeface="+mj-lt"/>
            </a:endParaRPr>
          </a:p>
        </p:txBody>
      </p:sp>
      <p:sp>
        <p:nvSpPr>
          <p:cNvPr id="10" name="TextBox 9">
            <a:extLst>
              <a:ext uri="{FF2B5EF4-FFF2-40B4-BE49-F238E27FC236}">
                <a16:creationId xmlns:a16="http://schemas.microsoft.com/office/drawing/2014/main" id="{D98FE0BA-9DCC-320D-0C30-9BFDC235AA21}"/>
              </a:ext>
            </a:extLst>
          </p:cNvPr>
          <p:cNvSpPr txBox="1"/>
          <p:nvPr/>
        </p:nvSpPr>
        <p:spPr>
          <a:xfrm>
            <a:off x="795906" y="4429135"/>
            <a:ext cx="11054350" cy="2385268"/>
          </a:xfrm>
          <a:prstGeom prst="rect">
            <a:avLst/>
          </a:prstGeom>
          <a:noFill/>
        </p:spPr>
        <p:txBody>
          <a:bodyPr wrap="square" rtlCol="0">
            <a:spAutoFit/>
          </a:bodyPr>
          <a:lstStyle/>
          <a:p>
            <a:r>
              <a:rPr lang="lt-LT" sz="1400" dirty="0">
                <a:solidFill>
                  <a:srgbClr val="C00000"/>
                </a:solidFill>
                <a:latin typeface="+mj-lt"/>
              </a:rPr>
              <a:t>Dr.</a:t>
            </a:r>
            <a:r>
              <a:rPr lang="en-US" sz="1400" dirty="0">
                <a:solidFill>
                  <a:srgbClr val="C00000"/>
                </a:solidFill>
                <a:latin typeface="+mj-lt"/>
              </a:rPr>
              <a:t> Hatem Soliman-</a:t>
            </a:r>
            <a:r>
              <a:rPr lang="en-US" sz="1400" dirty="0" err="1">
                <a:solidFill>
                  <a:srgbClr val="C00000"/>
                </a:solidFill>
                <a:latin typeface="+mj-lt"/>
              </a:rPr>
              <a:t>Aboumarie</a:t>
            </a:r>
            <a:endParaRPr lang="lt-LT" sz="1400" dirty="0">
              <a:solidFill>
                <a:srgbClr val="C00000"/>
              </a:solidFill>
              <a:latin typeface="+mj-lt"/>
            </a:endParaRPr>
          </a:p>
          <a:p>
            <a:pPr algn="just"/>
            <a:r>
              <a:rPr lang="en-US" sz="1100" dirty="0"/>
              <a:t>MBBS MSc MRCP EDICM FHEA FEACVI FASE PGDip MedEd</a:t>
            </a:r>
          </a:p>
          <a:p>
            <a:pPr algn="just"/>
            <a:r>
              <a:rPr lang="en-US" sz="1100" dirty="0"/>
              <a:t>Consultant in Cardiothoracic Intensive Care</a:t>
            </a:r>
          </a:p>
          <a:p>
            <a:pPr algn="just"/>
            <a:r>
              <a:rPr lang="en-US" sz="1100" dirty="0"/>
              <a:t>Clinical Lead Organ Donation </a:t>
            </a:r>
          </a:p>
          <a:p>
            <a:pPr algn="just"/>
            <a:r>
              <a:rPr lang="en-US" sz="1100" dirty="0"/>
              <a:t>Clinical Lead ACCPs Harefield Hospital</a:t>
            </a:r>
          </a:p>
          <a:p>
            <a:pPr algn="just"/>
            <a:r>
              <a:rPr lang="en-US" sz="1100" dirty="0"/>
              <a:t>Guy's and St Thomas NHS Foundation Trust </a:t>
            </a:r>
          </a:p>
          <a:p>
            <a:pPr algn="just"/>
            <a:r>
              <a:rPr lang="en-US" sz="1100" dirty="0"/>
              <a:t>Honorary Senior Lecturer</a:t>
            </a:r>
          </a:p>
          <a:p>
            <a:pPr algn="just"/>
            <a:r>
              <a:rPr lang="en-US" sz="1100" dirty="0"/>
              <a:t>School of Cardiovascular Medicine and Sciences</a:t>
            </a:r>
          </a:p>
          <a:p>
            <a:pPr algn="just"/>
            <a:r>
              <a:rPr lang="en-US" sz="1100" dirty="0"/>
              <a:t>King’s College London</a:t>
            </a:r>
          </a:p>
          <a:p>
            <a:pPr algn="just"/>
            <a:endParaRPr lang="en-US" sz="1100" dirty="0"/>
          </a:p>
          <a:p>
            <a:endParaRPr lang="en-US" sz="900" dirty="0"/>
          </a:p>
          <a:p>
            <a:endParaRPr lang="lt-LT" sz="900" dirty="0"/>
          </a:p>
          <a:p>
            <a:br>
              <a:rPr lang="lt-LT" sz="900" dirty="0">
                <a:latin typeface="+mj-lt"/>
              </a:rPr>
            </a:br>
            <a:endParaRPr lang="en-US" sz="900" dirty="0">
              <a:solidFill>
                <a:srgbClr val="C00000"/>
              </a:solidFill>
              <a:latin typeface="+mj-lt"/>
            </a:endParaRPr>
          </a:p>
        </p:txBody>
      </p:sp>
    </p:spTree>
    <p:extLst>
      <p:ext uri="{BB962C8B-B14F-4D97-AF65-F5344CB8AC3E}">
        <p14:creationId xmlns:p14="http://schemas.microsoft.com/office/powerpoint/2010/main" val="114240950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5E2695-0E89-4FD1-BFF0-D558AE3C6933}"/>
              </a:ext>
            </a:extLst>
          </p:cNvPr>
          <p:cNvSpPr/>
          <p:nvPr/>
        </p:nvSpPr>
        <p:spPr>
          <a:xfrm>
            <a:off x="162169" y="146538"/>
            <a:ext cx="11867662" cy="6564923"/>
          </a:xfrm>
          <a:prstGeom prst="rect">
            <a:avLst/>
          </a:prstGeom>
          <a:solidFill>
            <a:srgbClr val="E9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schemeClr val="tx1"/>
              </a:solidFill>
            </a:endParaRPr>
          </a:p>
        </p:txBody>
      </p:sp>
      <p:sp>
        <p:nvSpPr>
          <p:cNvPr id="5" name="TextBox 4">
            <a:extLst>
              <a:ext uri="{FF2B5EF4-FFF2-40B4-BE49-F238E27FC236}">
                <a16:creationId xmlns:a16="http://schemas.microsoft.com/office/drawing/2014/main" id="{13BFBA48-FEFB-4182-BAFA-D82056AAA554}"/>
              </a:ext>
            </a:extLst>
          </p:cNvPr>
          <p:cNvSpPr txBox="1"/>
          <p:nvPr/>
        </p:nvSpPr>
        <p:spPr>
          <a:xfrm>
            <a:off x="795906" y="504425"/>
            <a:ext cx="5379720" cy="584775"/>
          </a:xfrm>
          <a:prstGeom prst="rect">
            <a:avLst/>
          </a:prstGeom>
          <a:noFill/>
        </p:spPr>
        <p:txBody>
          <a:bodyPr wrap="square" rtlCol="0">
            <a:spAutoFit/>
          </a:bodyPr>
          <a:lstStyle/>
          <a:p>
            <a:r>
              <a:rPr lang="lt-LT" sz="3200" dirty="0">
                <a:solidFill>
                  <a:srgbClr val="484656"/>
                </a:solidFill>
                <a:latin typeface="+mj-lt"/>
              </a:rPr>
              <a:t>Proponent </a:t>
            </a:r>
            <a:r>
              <a:rPr lang="en-US" sz="3200" dirty="0">
                <a:solidFill>
                  <a:srgbClr val="484656"/>
                </a:solidFill>
                <a:latin typeface="+mj-lt"/>
              </a:rPr>
              <a:t>N</a:t>
            </a:r>
            <a:r>
              <a:rPr lang="lt-LT" sz="3200" dirty="0">
                <a:solidFill>
                  <a:srgbClr val="484656"/>
                </a:solidFill>
                <a:latin typeface="+mj-lt"/>
              </a:rPr>
              <a:t>ames</a:t>
            </a:r>
            <a:endParaRPr lang="en-GB" sz="3200" dirty="0">
              <a:solidFill>
                <a:srgbClr val="484656"/>
              </a:solidFill>
              <a:latin typeface="+mj-lt"/>
            </a:endParaRPr>
          </a:p>
        </p:txBody>
      </p:sp>
      <p:sp>
        <p:nvSpPr>
          <p:cNvPr id="6" name="Rectangle 5">
            <a:extLst>
              <a:ext uri="{FF2B5EF4-FFF2-40B4-BE49-F238E27FC236}">
                <a16:creationId xmlns:a16="http://schemas.microsoft.com/office/drawing/2014/main" id="{0177D300-2B4B-48D3-9ADD-5D6265FB94D7}"/>
              </a:ext>
            </a:extLst>
          </p:cNvPr>
          <p:cNvSpPr/>
          <p:nvPr/>
        </p:nvSpPr>
        <p:spPr>
          <a:xfrm>
            <a:off x="0" y="653481"/>
            <a:ext cx="716280" cy="23193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795906" y="1236231"/>
            <a:ext cx="11054350" cy="815608"/>
          </a:xfrm>
          <a:prstGeom prst="rect">
            <a:avLst/>
          </a:prstGeom>
          <a:noFill/>
        </p:spPr>
        <p:txBody>
          <a:bodyPr wrap="square" rtlCol="0">
            <a:spAutoFit/>
          </a:bodyPr>
          <a:lstStyle/>
          <a:p>
            <a:r>
              <a:rPr lang="en-US" sz="1400" dirty="0">
                <a:solidFill>
                  <a:srgbClr val="C00000"/>
                </a:solidFill>
                <a:latin typeface="+mj-lt"/>
              </a:rPr>
              <a:t>Prof. Andrius </a:t>
            </a:r>
            <a:r>
              <a:rPr lang="en-US" sz="1400" dirty="0" err="1">
                <a:solidFill>
                  <a:srgbClr val="C00000"/>
                </a:solidFill>
                <a:latin typeface="+mj-lt"/>
              </a:rPr>
              <a:t>Pranskunas</a:t>
            </a:r>
            <a:r>
              <a:rPr lang="lt-LT" sz="1400" dirty="0">
                <a:solidFill>
                  <a:srgbClr val="C00000"/>
                </a:solidFill>
                <a:latin typeface="+mj-lt"/>
              </a:rPr>
              <a:t>,</a:t>
            </a:r>
            <a:r>
              <a:rPr lang="en-US" sz="1400" dirty="0">
                <a:solidFill>
                  <a:srgbClr val="C00000"/>
                </a:solidFill>
                <a:latin typeface="+mj-lt"/>
              </a:rPr>
              <a:t> MD PhD</a:t>
            </a:r>
            <a:endParaRPr lang="lt-LT" sz="1100" dirty="0"/>
          </a:p>
          <a:p>
            <a:pPr algn="just"/>
            <a:r>
              <a:rPr lang="en-US" sz="1100" dirty="0"/>
              <a:t>Professor and senior researcher in Lithuanian university of health sciences, Lithuania. Intensivist in Hospital of Lithuanian University of Health Sciences, Kaunas, Lithuania. Areas of research are changes in microcirculation, peripheral perfusion and systemic hemodynamics during various interventions in critical ill patients, as well as during experimental conditions.  He  has extensive experience as an instructor in a variety of international courses since 2002.</a:t>
            </a:r>
            <a:endParaRPr lang="lt-LT" sz="1100" dirty="0"/>
          </a:p>
        </p:txBody>
      </p:sp>
      <p:sp>
        <p:nvSpPr>
          <p:cNvPr id="7" name="TextBox 6">
            <a:extLst>
              <a:ext uri="{FF2B5EF4-FFF2-40B4-BE49-F238E27FC236}">
                <a16:creationId xmlns:a16="http://schemas.microsoft.com/office/drawing/2014/main" id="{38D4F32E-0EB4-EC43-B996-B0D8ACA2D011}"/>
              </a:ext>
            </a:extLst>
          </p:cNvPr>
          <p:cNvSpPr txBox="1"/>
          <p:nvPr/>
        </p:nvSpPr>
        <p:spPr>
          <a:xfrm>
            <a:off x="795906" y="2198870"/>
            <a:ext cx="10919562" cy="1908215"/>
          </a:xfrm>
          <a:prstGeom prst="rect">
            <a:avLst/>
          </a:prstGeom>
          <a:noFill/>
        </p:spPr>
        <p:txBody>
          <a:bodyPr wrap="square" rtlCol="0">
            <a:spAutoFit/>
          </a:bodyPr>
          <a:lstStyle/>
          <a:p>
            <a:r>
              <a:rPr lang="lt-LT" sz="1400" dirty="0">
                <a:solidFill>
                  <a:srgbClr val="C00000"/>
                </a:solidFill>
                <a:latin typeface="+mj-lt"/>
              </a:rPr>
              <a:t>Prof. Andrius Macas, MD PhD FESAIC</a:t>
            </a:r>
            <a:endParaRPr lang="lt-LT" sz="1100" dirty="0"/>
          </a:p>
          <a:p>
            <a:pPr algn="just"/>
            <a:r>
              <a:rPr lang="en-US" sz="1100" dirty="0"/>
              <a:t>Head of </a:t>
            </a:r>
            <a:r>
              <a:rPr lang="en-US" sz="1100" dirty="0" err="1"/>
              <a:t>Anaesthesiology</a:t>
            </a:r>
            <a:r>
              <a:rPr lang="en-US" sz="1100" dirty="0"/>
              <a:t> Department in Lithuanian University of Health Sciences. Dean of Medicine. As an educator Andrius Macas leads European Society of </a:t>
            </a:r>
            <a:r>
              <a:rPr lang="en-US" sz="1100" dirty="0" err="1"/>
              <a:t>Anaesthesiology</a:t>
            </a:r>
            <a:r>
              <a:rPr lang="en-US" sz="1100" dirty="0"/>
              <a:t> and Intensive care Education Committee (CEEA) Lithuania‘ Regional Centre is a Board Member of European Board of </a:t>
            </a:r>
            <a:r>
              <a:rPr lang="en-US" sz="1100" dirty="0" err="1"/>
              <a:t>Anaesthesiology</a:t>
            </a:r>
            <a:r>
              <a:rPr lang="en-US" sz="1100" dirty="0"/>
              <a:t>. Lead Expert team of Ministry of Health of Lithuania for undergraduate studies planning in the field of Health Sciences. For 20 years is involved in Study quality assurance. As a clinician works in general anesthesiology, </a:t>
            </a:r>
            <a:r>
              <a:rPr lang="en-US" sz="1100" dirty="0" err="1"/>
              <a:t>neuroanesthesiology</a:t>
            </a:r>
            <a:r>
              <a:rPr lang="en-US" sz="1100" dirty="0"/>
              <a:t> and anesthesiology </a:t>
            </a:r>
            <a:r>
              <a:rPr lang="en-US" sz="1100" dirty="0" err="1"/>
              <a:t>transplantology</a:t>
            </a:r>
            <a:r>
              <a:rPr lang="en-US" sz="1100" dirty="0"/>
              <a:t>, as well as cardiology intensive care. He has been interested in safety anesthesiology and perioperative medicine for many years. Since 2012, the Anesthesiology Department of Kaunas Clinics has been implementing a Safe Medication and Medication Marking System, based on the ISO standard. Since 2018, the Department has started to implement a warning system for the maturity of patients in anesthesiology. </a:t>
            </a:r>
            <a:endParaRPr lang="lt-LT" sz="1100" dirty="0"/>
          </a:p>
          <a:p>
            <a:pPr algn="just"/>
            <a:endParaRPr lang="lt-LT" sz="900" dirty="0"/>
          </a:p>
          <a:p>
            <a:br>
              <a:rPr lang="lt-LT" sz="900" dirty="0">
                <a:latin typeface="+mj-lt"/>
              </a:rPr>
            </a:br>
            <a:endParaRPr lang="en-US" sz="900" dirty="0">
              <a:solidFill>
                <a:srgbClr val="C00000"/>
              </a:solidFill>
              <a:latin typeface="+mj-lt"/>
            </a:endParaRPr>
          </a:p>
        </p:txBody>
      </p:sp>
      <p:sp>
        <p:nvSpPr>
          <p:cNvPr id="10" name="TextBox 9">
            <a:extLst>
              <a:ext uri="{FF2B5EF4-FFF2-40B4-BE49-F238E27FC236}">
                <a16:creationId xmlns:a16="http://schemas.microsoft.com/office/drawing/2014/main" id="{D98FE0BA-9DCC-320D-0C30-9BFDC235AA21}"/>
              </a:ext>
            </a:extLst>
          </p:cNvPr>
          <p:cNvSpPr txBox="1"/>
          <p:nvPr/>
        </p:nvSpPr>
        <p:spPr>
          <a:xfrm>
            <a:off x="795906" y="3789415"/>
            <a:ext cx="11054350" cy="1261884"/>
          </a:xfrm>
          <a:prstGeom prst="rect">
            <a:avLst/>
          </a:prstGeom>
          <a:noFill/>
        </p:spPr>
        <p:txBody>
          <a:bodyPr wrap="square" rtlCol="0">
            <a:spAutoFit/>
          </a:bodyPr>
          <a:lstStyle/>
          <a:p>
            <a:r>
              <a:rPr lang="en-US" sz="1400" dirty="0">
                <a:solidFill>
                  <a:srgbClr val="C00000"/>
                </a:solidFill>
                <a:latin typeface="+mj-lt"/>
              </a:rPr>
              <a:t>Assoc. Professor Ieva </a:t>
            </a:r>
            <a:r>
              <a:rPr lang="en-US" sz="1400" dirty="0" err="1">
                <a:solidFill>
                  <a:srgbClr val="C00000"/>
                </a:solidFill>
                <a:latin typeface="+mj-lt"/>
              </a:rPr>
              <a:t>Jovai</a:t>
            </a:r>
            <a:r>
              <a:rPr lang="lt-LT" sz="1400" dirty="0">
                <a:solidFill>
                  <a:srgbClr val="C00000"/>
                </a:solidFill>
                <a:latin typeface="+mj-lt"/>
              </a:rPr>
              <a:t>s</a:t>
            </a:r>
            <a:r>
              <a:rPr lang="en-US" sz="1400" dirty="0" err="1">
                <a:solidFill>
                  <a:srgbClr val="C00000"/>
                </a:solidFill>
                <a:latin typeface="+mj-lt"/>
              </a:rPr>
              <a:t>iene</a:t>
            </a:r>
            <a:r>
              <a:rPr lang="lt-LT" sz="1400" dirty="0">
                <a:solidFill>
                  <a:srgbClr val="C00000"/>
                </a:solidFill>
                <a:latin typeface="+mj-lt"/>
              </a:rPr>
              <a:t>,</a:t>
            </a:r>
            <a:r>
              <a:rPr lang="en-US" sz="1400" dirty="0">
                <a:solidFill>
                  <a:srgbClr val="C00000"/>
                </a:solidFill>
                <a:latin typeface="+mj-lt"/>
              </a:rPr>
              <a:t> MD PhD</a:t>
            </a:r>
          </a:p>
          <a:p>
            <a:pPr algn="just"/>
            <a:r>
              <a:rPr lang="en-US" sz="1100" dirty="0"/>
              <a:t>Senior researcher and associate professor at Vilnius university, Lithuania. Works as the consultant in cardiac </a:t>
            </a:r>
            <a:r>
              <a:rPr lang="en-US" sz="1100" dirty="0" err="1"/>
              <a:t>anaesthesia</a:t>
            </a:r>
            <a:r>
              <a:rPr lang="en-US" sz="1100" dirty="0"/>
              <a:t> and intensive care in Vilnius University Hospital </a:t>
            </a:r>
            <a:r>
              <a:rPr lang="en-US" sz="1100" dirty="0" err="1"/>
              <a:t>Santaros</a:t>
            </a:r>
            <a:r>
              <a:rPr lang="en-US" sz="1100" dirty="0"/>
              <a:t> Clinics. Lithuania. National representative at European </a:t>
            </a:r>
            <a:r>
              <a:rPr lang="en-US" sz="1100" dirty="0" err="1"/>
              <a:t>Asociation</a:t>
            </a:r>
            <a:r>
              <a:rPr lang="en-US" sz="1100" dirty="0"/>
              <a:t> of Cardiothoracic </a:t>
            </a:r>
            <a:r>
              <a:rPr lang="en-US" sz="1100" dirty="0" err="1"/>
              <a:t>Anaesthesiology</a:t>
            </a:r>
            <a:r>
              <a:rPr lang="en-US" sz="1100" dirty="0"/>
              <a:t> and Intensive Care (EACTAIC). Appointed as an Intensive Care Consultant at Barts Health, London, </a:t>
            </a:r>
            <a:r>
              <a:rPr lang="en-US" sz="1100" dirty="0" err="1"/>
              <a:t>Uk</a:t>
            </a:r>
            <a:r>
              <a:rPr lang="en-US" sz="1100" dirty="0"/>
              <a:t> . Extensive previous experience with international events and research studies. Member of LOC for EACTAIC 2022 conference and </a:t>
            </a:r>
            <a:r>
              <a:rPr lang="en-US" sz="1100" dirty="0" err="1"/>
              <a:t>Baltanest</a:t>
            </a:r>
            <a:r>
              <a:rPr lang="en-US" sz="1100" dirty="0"/>
              <a:t> 2018.</a:t>
            </a:r>
          </a:p>
          <a:p>
            <a:br>
              <a:rPr lang="lt-LT" sz="900" dirty="0">
                <a:latin typeface="+mj-lt"/>
              </a:rPr>
            </a:br>
            <a:endParaRPr lang="en-US" sz="900" dirty="0">
              <a:solidFill>
                <a:srgbClr val="C00000"/>
              </a:solidFill>
              <a:latin typeface="+mj-lt"/>
            </a:endParaRPr>
          </a:p>
        </p:txBody>
      </p:sp>
      <p:sp>
        <p:nvSpPr>
          <p:cNvPr id="2" name="TextBox 1">
            <a:extLst>
              <a:ext uri="{FF2B5EF4-FFF2-40B4-BE49-F238E27FC236}">
                <a16:creationId xmlns:a16="http://schemas.microsoft.com/office/drawing/2014/main" id="{E09D42FF-2782-A9A0-CDC7-83410FC525EA}"/>
              </a:ext>
            </a:extLst>
          </p:cNvPr>
          <p:cNvSpPr txBox="1"/>
          <p:nvPr/>
        </p:nvSpPr>
        <p:spPr>
          <a:xfrm>
            <a:off x="795906" y="4892151"/>
            <a:ext cx="11054350" cy="1431161"/>
          </a:xfrm>
          <a:prstGeom prst="rect">
            <a:avLst/>
          </a:prstGeom>
          <a:noFill/>
        </p:spPr>
        <p:txBody>
          <a:bodyPr wrap="square" rtlCol="0">
            <a:spAutoFit/>
          </a:bodyPr>
          <a:lstStyle/>
          <a:p>
            <a:r>
              <a:rPr lang="fi-FI" sz="1400" dirty="0">
                <a:solidFill>
                  <a:srgbClr val="C00000"/>
                </a:solidFill>
                <a:latin typeface="+mj-lt"/>
              </a:rPr>
              <a:t>Prof. Tomas Jovai</a:t>
            </a:r>
            <a:r>
              <a:rPr lang="lt-LT" sz="1400" dirty="0">
                <a:solidFill>
                  <a:srgbClr val="C00000"/>
                </a:solidFill>
                <a:latin typeface="+mj-lt"/>
              </a:rPr>
              <a:t>š</a:t>
            </a:r>
            <a:r>
              <a:rPr lang="fi-FI" sz="1400" dirty="0">
                <a:solidFill>
                  <a:srgbClr val="C00000"/>
                </a:solidFill>
                <a:latin typeface="+mj-lt"/>
              </a:rPr>
              <a:t>a</a:t>
            </a:r>
            <a:r>
              <a:rPr lang="lt-LT" sz="1400" dirty="0">
                <a:solidFill>
                  <a:srgbClr val="C00000"/>
                </a:solidFill>
                <a:latin typeface="+mj-lt"/>
              </a:rPr>
              <a:t>,</a:t>
            </a:r>
            <a:r>
              <a:rPr lang="fi-FI" sz="1400" dirty="0">
                <a:solidFill>
                  <a:srgbClr val="C00000"/>
                </a:solidFill>
                <a:latin typeface="+mj-lt"/>
              </a:rPr>
              <a:t> MD PhD</a:t>
            </a:r>
          </a:p>
          <a:p>
            <a:r>
              <a:rPr lang="en-US" sz="1100" dirty="0"/>
              <a:t>Director of the Center for </a:t>
            </a:r>
            <a:r>
              <a:rPr lang="en-US" sz="1100" dirty="0" err="1"/>
              <a:t>Anaesthesiology</a:t>
            </a:r>
            <a:r>
              <a:rPr lang="en-US" sz="1100" dirty="0"/>
              <a:t>, Intensive Care and Pain Management, Vilnius University Hospital </a:t>
            </a:r>
            <a:r>
              <a:rPr lang="en-US" sz="1100" dirty="0" err="1"/>
              <a:t>Santaros</a:t>
            </a:r>
            <a:r>
              <a:rPr lang="en-US" sz="1100" dirty="0"/>
              <a:t> Klinikos</a:t>
            </a:r>
          </a:p>
          <a:p>
            <a:r>
              <a:rPr lang="en-US" sz="1100" dirty="0"/>
              <a:t>Areas of special interest: </a:t>
            </a:r>
          </a:p>
          <a:p>
            <a:r>
              <a:rPr lang="en-US" sz="1100" dirty="0"/>
              <a:t> - Chronic critical illness</a:t>
            </a:r>
          </a:p>
          <a:p>
            <a:r>
              <a:rPr lang="en-US" sz="1100" dirty="0"/>
              <a:t> - Experimental aspects of respiratory support</a:t>
            </a:r>
          </a:p>
          <a:p>
            <a:r>
              <a:rPr lang="en-US" sz="1100" dirty="0"/>
              <a:t> - Quality improvement in Intensive care</a:t>
            </a:r>
          </a:p>
          <a:p>
            <a:br>
              <a:rPr lang="lt-LT" sz="900" dirty="0">
                <a:latin typeface="+mj-lt"/>
              </a:rPr>
            </a:br>
            <a:endParaRPr lang="en-US" sz="900" dirty="0">
              <a:solidFill>
                <a:srgbClr val="C00000"/>
              </a:solidFill>
              <a:latin typeface="+mj-lt"/>
            </a:endParaRPr>
          </a:p>
        </p:txBody>
      </p:sp>
    </p:spTree>
    <p:extLst>
      <p:ext uri="{BB962C8B-B14F-4D97-AF65-F5344CB8AC3E}">
        <p14:creationId xmlns:p14="http://schemas.microsoft.com/office/powerpoint/2010/main" val="17839401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5E2695-0E89-4FD1-BFF0-D558AE3C6933}"/>
              </a:ext>
            </a:extLst>
          </p:cNvPr>
          <p:cNvSpPr/>
          <p:nvPr/>
        </p:nvSpPr>
        <p:spPr>
          <a:xfrm>
            <a:off x="164123" y="146538"/>
            <a:ext cx="11867662" cy="6564923"/>
          </a:xfrm>
          <a:prstGeom prst="rect">
            <a:avLst/>
          </a:prstGeom>
          <a:solidFill>
            <a:srgbClr val="E9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 name="TextBox 4">
            <a:extLst>
              <a:ext uri="{FF2B5EF4-FFF2-40B4-BE49-F238E27FC236}">
                <a16:creationId xmlns:a16="http://schemas.microsoft.com/office/drawing/2014/main" id="{13BFBA48-FEFB-4182-BAFA-D82056AAA554}"/>
              </a:ext>
            </a:extLst>
          </p:cNvPr>
          <p:cNvSpPr txBox="1"/>
          <p:nvPr/>
        </p:nvSpPr>
        <p:spPr>
          <a:xfrm>
            <a:off x="795905" y="504425"/>
            <a:ext cx="9428749" cy="584775"/>
          </a:xfrm>
          <a:prstGeom prst="rect">
            <a:avLst/>
          </a:prstGeom>
          <a:noFill/>
        </p:spPr>
        <p:txBody>
          <a:bodyPr wrap="square" rtlCol="0">
            <a:spAutoFit/>
          </a:bodyPr>
          <a:lstStyle/>
          <a:p>
            <a:r>
              <a:rPr lang="en-US" sz="3200" dirty="0">
                <a:solidFill>
                  <a:srgbClr val="484656"/>
                </a:solidFill>
                <a:latin typeface="+mj-lt"/>
              </a:rPr>
              <a:t>Experience of the Local </a:t>
            </a:r>
            <a:r>
              <a:rPr lang="en-US" sz="3200" dirty="0" err="1">
                <a:solidFill>
                  <a:srgbClr val="484656"/>
                </a:solidFill>
                <a:latin typeface="+mj-lt"/>
              </a:rPr>
              <a:t>Organising</a:t>
            </a:r>
            <a:r>
              <a:rPr lang="en-US" sz="3200" dirty="0">
                <a:solidFill>
                  <a:srgbClr val="484656"/>
                </a:solidFill>
                <a:latin typeface="+mj-lt"/>
              </a:rPr>
              <a:t> Committee</a:t>
            </a:r>
            <a:endParaRPr lang="en-GB" sz="3200" dirty="0">
              <a:solidFill>
                <a:srgbClr val="484656"/>
              </a:solidFill>
              <a:latin typeface="+mj-lt"/>
            </a:endParaRPr>
          </a:p>
        </p:txBody>
      </p:sp>
      <p:sp>
        <p:nvSpPr>
          <p:cNvPr id="6" name="Rectangle 5">
            <a:extLst>
              <a:ext uri="{FF2B5EF4-FFF2-40B4-BE49-F238E27FC236}">
                <a16:creationId xmlns:a16="http://schemas.microsoft.com/office/drawing/2014/main" id="{0177D300-2B4B-48D3-9ADD-5D6265FB94D7}"/>
              </a:ext>
            </a:extLst>
          </p:cNvPr>
          <p:cNvSpPr/>
          <p:nvPr/>
        </p:nvSpPr>
        <p:spPr>
          <a:xfrm>
            <a:off x="0" y="653481"/>
            <a:ext cx="716280" cy="23193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0AE07A0D-49B5-75BE-EF46-5B8D676E5E5B}"/>
              </a:ext>
            </a:extLst>
          </p:cNvPr>
          <p:cNvSpPr txBox="1"/>
          <p:nvPr/>
        </p:nvSpPr>
        <p:spPr>
          <a:xfrm>
            <a:off x="869797" y="1266807"/>
            <a:ext cx="10869621" cy="2031325"/>
          </a:xfrm>
          <a:prstGeom prst="rect">
            <a:avLst/>
          </a:prstGeom>
          <a:noFill/>
        </p:spPr>
        <p:txBody>
          <a:bodyPr wrap="square" rtlCol="0">
            <a:spAutoFit/>
          </a:bodyPr>
          <a:lstStyle/>
          <a:p>
            <a:pPr algn="just"/>
            <a:r>
              <a:rPr lang="en-US" sz="1400" dirty="0"/>
              <a:t>Lithuanian Society of </a:t>
            </a:r>
            <a:r>
              <a:rPr lang="en-US" sz="1400" dirty="0" err="1"/>
              <a:t>Anaesthesiology</a:t>
            </a:r>
            <a:r>
              <a:rPr lang="en-US" sz="1400" dirty="0"/>
              <a:t> and Intensive Care (LSAIC) is an experienced and reliable partner to host ESICM Lives Forum in 2024. We have </a:t>
            </a:r>
            <a:r>
              <a:rPr lang="en-US" sz="1400" dirty="0" err="1"/>
              <a:t>organised</a:t>
            </a:r>
            <a:r>
              <a:rPr lang="en-US" sz="1400" dirty="0"/>
              <a:t> multiple events of similar and larger scale both nationally and internationally. </a:t>
            </a:r>
          </a:p>
          <a:p>
            <a:pPr algn="just"/>
            <a:r>
              <a:rPr lang="en-US" sz="1400" dirty="0"/>
              <a:t>LSAIC holds four national live educational events each year that attract approximately 300 attendees and our national on-line events attract up to 800 participants. </a:t>
            </a:r>
          </a:p>
          <a:p>
            <a:pPr algn="just"/>
            <a:r>
              <a:rPr lang="en-US" sz="1400" dirty="0"/>
              <a:t>9th Baltic Congress of </a:t>
            </a:r>
            <a:r>
              <a:rPr lang="en-US" sz="1400" dirty="0" err="1"/>
              <a:t>Anaesthesiology</a:t>
            </a:r>
            <a:r>
              <a:rPr lang="en-US" sz="1400" dirty="0"/>
              <a:t>, Intensive Care and Pain management held in Vilnius, consisted of three to four parallel sessions over three days and attracted more than 1000 participants from the region and further afield. A varied </a:t>
            </a:r>
            <a:r>
              <a:rPr lang="en-US" sz="1400" dirty="0" err="1"/>
              <a:t>programme</a:t>
            </a:r>
            <a:r>
              <a:rPr lang="en-US" sz="1400" dirty="0"/>
              <a:t> was delivered by international faculty with many well-known experts and researches. We enclose the </a:t>
            </a:r>
            <a:r>
              <a:rPr lang="en-US" sz="1400" dirty="0" err="1"/>
              <a:t>programme</a:t>
            </a:r>
            <a:r>
              <a:rPr lang="en-US" sz="1400" dirty="0"/>
              <a:t> of this event along with other supporting information. Considering attendee feedback this was very successful scientific and networking event and was delivered well within a pre-determined budget of 120,000 Eur. </a:t>
            </a:r>
          </a:p>
        </p:txBody>
      </p:sp>
      <p:sp>
        <p:nvSpPr>
          <p:cNvPr id="7" name="TextBox 6">
            <a:extLst>
              <a:ext uri="{FF2B5EF4-FFF2-40B4-BE49-F238E27FC236}">
                <a16:creationId xmlns:a16="http://schemas.microsoft.com/office/drawing/2014/main" id="{7F7931ED-43C0-A1FC-7194-0887D64825BE}"/>
              </a:ext>
            </a:extLst>
          </p:cNvPr>
          <p:cNvSpPr txBox="1"/>
          <p:nvPr/>
        </p:nvSpPr>
        <p:spPr>
          <a:xfrm>
            <a:off x="869797" y="3174606"/>
            <a:ext cx="10869621" cy="830997"/>
          </a:xfrm>
          <a:prstGeom prst="rect">
            <a:avLst/>
          </a:prstGeom>
          <a:noFill/>
        </p:spPr>
        <p:txBody>
          <a:bodyPr wrap="square" rtlCol="0">
            <a:spAutoFit/>
          </a:bodyPr>
          <a:lstStyle/>
          <a:p>
            <a:pPr algn="just"/>
            <a:endParaRPr lang="en-US" sz="1400" dirty="0"/>
          </a:p>
          <a:p>
            <a:pPr algn="just"/>
            <a:endParaRPr lang="en-US" sz="1100" dirty="0"/>
          </a:p>
          <a:p>
            <a:r>
              <a:rPr lang="en-US" sz="1050" i="1" dirty="0"/>
              <a:t>Summary of the delegate feedback. 9th Baltic Congress of </a:t>
            </a:r>
            <a:r>
              <a:rPr lang="en-US" sz="1050" i="1" dirty="0" err="1"/>
              <a:t>Anaesthesiology</a:t>
            </a:r>
            <a:r>
              <a:rPr lang="en-US" sz="1050" i="1" dirty="0"/>
              <a:t>, Intensive Care and Pain Management </a:t>
            </a:r>
            <a:br>
              <a:rPr lang="en-US" sz="1050" i="1" dirty="0"/>
            </a:br>
            <a:r>
              <a:rPr lang="en-US" sz="1050" i="1" dirty="0"/>
              <a:t>(0 – strongly disagree, 5 – strongly agree).</a:t>
            </a:r>
          </a:p>
        </p:txBody>
      </p:sp>
      <p:pic>
        <p:nvPicPr>
          <p:cNvPr id="8" name="Picture 7" descr="A picture containing chart&#10;&#10;Description automatically generated">
            <a:extLst>
              <a:ext uri="{FF2B5EF4-FFF2-40B4-BE49-F238E27FC236}">
                <a16:creationId xmlns:a16="http://schemas.microsoft.com/office/drawing/2014/main" id="{1F21AF53-C785-944A-A5E2-DEC42DE83151}"/>
              </a:ext>
            </a:extLst>
          </p:cNvPr>
          <p:cNvPicPr>
            <a:picLocks noChangeAspect="1"/>
          </p:cNvPicPr>
          <p:nvPr/>
        </p:nvPicPr>
        <p:blipFill rotWithShape="1">
          <a:blip r:embed="rId3"/>
          <a:srcRect t="6965"/>
          <a:stretch/>
        </p:blipFill>
        <p:spPr bwMode="auto">
          <a:xfrm>
            <a:off x="949728" y="4005603"/>
            <a:ext cx="4721399" cy="2608192"/>
          </a:xfrm>
          <a:prstGeom prst="rect">
            <a:avLst/>
          </a:prstGeom>
          <a:ln w="127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235562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5E2695-0E89-4FD1-BFF0-D558AE3C6933}"/>
              </a:ext>
            </a:extLst>
          </p:cNvPr>
          <p:cNvSpPr/>
          <p:nvPr/>
        </p:nvSpPr>
        <p:spPr>
          <a:xfrm>
            <a:off x="164123" y="146538"/>
            <a:ext cx="11867662" cy="6564923"/>
          </a:xfrm>
          <a:prstGeom prst="rect">
            <a:avLst/>
          </a:prstGeom>
          <a:solidFill>
            <a:srgbClr val="E9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 name="TextBox 4">
            <a:extLst>
              <a:ext uri="{FF2B5EF4-FFF2-40B4-BE49-F238E27FC236}">
                <a16:creationId xmlns:a16="http://schemas.microsoft.com/office/drawing/2014/main" id="{13BFBA48-FEFB-4182-BAFA-D82056AAA554}"/>
              </a:ext>
            </a:extLst>
          </p:cNvPr>
          <p:cNvSpPr txBox="1"/>
          <p:nvPr/>
        </p:nvSpPr>
        <p:spPr>
          <a:xfrm>
            <a:off x="795905" y="504425"/>
            <a:ext cx="9428749" cy="584775"/>
          </a:xfrm>
          <a:prstGeom prst="rect">
            <a:avLst/>
          </a:prstGeom>
          <a:noFill/>
        </p:spPr>
        <p:txBody>
          <a:bodyPr wrap="square" rtlCol="0">
            <a:spAutoFit/>
          </a:bodyPr>
          <a:lstStyle/>
          <a:p>
            <a:r>
              <a:rPr lang="en-US" sz="3200" dirty="0">
                <a:solidFill>
                  <a:srgbClr val="484656"/>
                </a:solidFill>
                <a:latin typeface="+mj-lt"/>
              </a:rPr>
              <a:t>Experience of the Local </a:t>
            </a:r>
            <a:r>
              <a:rPr lang="en-US" sz="3200" dirty="0" err="1">
                <a:solidFill>
                  <a:srgbClr val="484656"/>
                </a:solidFill>
                <a:latin typeface="+mj-lt"/>
              </a:rPr>
              <a:t>Organising</a:t>
            </a:r>
            <a:r>
              <a:rPr lang="en-US" sz="3200" dirty="0">
                <a:solidFill>
                  <a:srgbClr val="484656"/>
                </a:solidFill>
                <a:latin typeface="+mj-lt"/>
              </a:rPr>
              <a:t> Committee</a:t>
            </a:r>
            <a:endParaRPr lang="en-GB" sz="3200" dirty="0">
              <a:solidFill>
                <a:srgbClr val="484656"/>
              </a:solidFill>
              <a:latin typeface="+mj-lt"/>
            </a:endParaRPr>
          </a:p>
        </p:txBody>
      </p:sp>
      <p:sp>
        <p:nvSpPr>
          <p:cNvPr id="6" name="Rectangle 5">
            <a:extLst>
              <a:ext uri="{FF2B5EF4-FFF2-40B4-BE49-F238E27FC236}">
                <a16:creationId xmlns:a16="http://schemas.microsoft.com/office/drawing/2014/main" id="{0177D300-2B4B-48D3-9ADD-5D6265FB94D7}"/>
              </a:ext>
            </a:extLst>
          </p:cNvPr>
          <p:cNvSpPr/>
          <p:nvPr/>
        </p:nvSpPr>
        <p:spPr>
          <a:xfrm>
            <a:off x="0" y="653481"/>
            <a:ext cx="716280" cy="23193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9A45358-BFB9-5EEA-DCEE-3B3519B918FD}"/>
              </a:ext>
            </a:extLst>
          </p:cNvPr>
          <p:cNvSpPr txBox="1"/>
          <p:nvPr/>
        </p:nvSpPr>
        <p:spPr>
          <a:xfrm>
            <a:off x="901334" y="1245176"/>
            <a:ext cx="9895975" cy="3108543"/>
          </a:xfrm>
          <a:prstGeom prst="rect">
            <a:avLst/>
          </a:prstGeom>
          <a:noFill/>
        </p:spPr>
        <p:txBody>
          <a:bodyPr wrap="square" rtlCol="0">
            <a:spAutoFit/>
          </a:bodyPr>
          <a:lstStyle/>
          <a:p>
            <a:pPr algn="just"/>
            <a:r>
              <a:rPr lang="en-US" sz="1400" dirty="0"/>
              <a:t>Our society in partnership with Go Vilnius and Vilnius University have won the bid to host 37th Annual Congress of the European Society Cardiothoracic </a:t>
            </a:r>
            <a:r>
              <a:rPr lang="en-US" sz="1400" dirty="0" err="1"/>
              <a:t>Anaesthesiology</a:t>
            </a:r>
            <a:r>
              <a:rPr lang="en-US" sz="1400" dirty="0"/>
              <a:t> and Intensive Care in 2022 with a planned audience of 500-600 participants. Local </a:t>
            </a:r>
            <a:r>
              <a:rPr lang="en-US" sz="1400" dirty="0" err="1"/>
              <a:t>organising</a:t>
            </a:r>
            <a:r>
              <a:rPr lang="en-US" sz="1400" dirty="0"/>
              <a:t> committee contributed significantly to both </a:t>
            </a:r>
            <a:r>
              <a:rPr lang="en-US" sz="1400" dirty="0" err="1"/>
              <a:t>organisational</a:t>
            </a:r>
            <a:r>
              <a:rPr lang="en-US" sz="1400" dirty="0"/>
              <a:t> and scientific aspects of the conference. Following Russian aggression in Ukraine and temporary uncertainties regarding safety, this congress was relocated to Naples; however, scientific </a:t>
            </a:r>
            <a:r>
              <a:rPr lang="en-US" sz="1400" dirty="0" err="1"/>
              <a:t>programme</a:t>
            </a:r>
            <a:r>
              <a:rPr lang="en-US" sz="1400" dirty="0"/>
              <a:t> remained largely unchanged with significant contribution from the Lithuanian local </a:t>
            </a:r>
            <a:r>
              <a:rPr lang="en-US" sz="1400" dirty="0" err="1"/>
              <a:t>organising</a:t>
            </a:r>
            <a:r>
              <a:rPr lang="en-US" sz="1400" dirty="0"/>
              <a:t> committee. It is important to note that annual NATO summit is being held in Vilnius this year, serving as major proof that Lithuanian capital city is a safe place for the major international event.   </a:t>
            </a:r>
          </a:p>
          <a:p>
            <a:pPr algn="just"/>
            <a:r>
              <a:rPr lang="en-US" sz="1400" dirty="0"/>
              <a:t>Our society and the members of the local </a:t>
            </a:r>
            <a:r>
              <a:rPr lang="en-US" sz="1400" dirty="0" err="1"/>
              <a:t>organising</a:t>
            </a:r>
            <a:r>
              <a:rPr lang="en-US" sz="1400" dirty="0"/>
              <a:t> committee have well established links with major teaching and research </a:t>
            </a:r>
            <a:r>
              <a:rPr lang="en-US" sz="1400" dirty="0" err="1"/>
              <a:t>centres</a:t>
            </a:r>
            <a:r>
              <a:rPr lang="en-US" sz="1400" dirty="0"/>
              <a:t> in the European Union and beyond, therefore we are certain that this even if held in Vilnius with enjoy an excellent international faculty with broad spectrum of topics and exciting scientific </a:t>
            </a:r>
            <a:r>
              <a:rPr lang="en-US" sz="1400" dirty="0" err="1"/>
              <a:t>programme</a:t>
            </a:r>
            <a:r>
              <a:rPr lang="en-US" sz="1400" dirty="0"/>
              <a:t>. All the members of the proposed steering committee have already expressed their agreement to contribute and take part in this event. </a:t>
            </a:r>
          </a:p>
          <a:p>
            <a:pPr algn="just"/>
            <a:r>
              <a:rPr lang="en-US" sz="1400" dirty="0"/>
              <a:t>We hope that our bid will be successful and hope to welcome ESICM Lives Forum in Vilnius in 2024.</a:t>
            </a:r>
          </a:p>
          <a:p>
            <a:pPr algn="just"/>
            <a:endParaRPr lang="en-US" sz="1400" dirty="0"/>
          </a:p>
        </p:txBody>
      </p:sp>
    </p:spTree>
    <p:extLst>
      <p:ext uri="{BB962C8B-B14F-4D97-AF65-F5344CB8AC3E}">
        <p14:creationId xmlns:p14="http://schemas.microsoft.com/office/powerpoint/2010/main" val="116410661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EBF59DF-9F01-4E7B-8824-D84A64BF3BBD}"/>
              </a:ext>
            </a:extLst>
          </p:cNvPr>
          <p:cNvGrpSpPr/>
          <p:nvPr/>
        </p:nvGrpSpPr>
        <p:grpSpPr>
          <a:xfrm>
            <a:off x="932095" y="3043115"/>
            <a:ext cx="7388039" cy="2029698"/>
            <a:chOff x="1602038" y="3043115"/>
            <a:chExt cx="8753478" cy="2029698"/>
          </a:xfrm>
        </p:grpSpPr>
        <p:cxnSp>
          <p:nvCxnSpPr>
            <p:cNvPr id="15" name="Straight Arrow Connector 14">
              <a:extLst>
                <a:ext uri="{FF2B5EF4-FFF2-40B4-BE49-F238E27FC236}">
                  <a16:creationId xmlns:a16="http://schemas.microsoft.com/office/drawing/2014/main" id="{D1BAD4DD-C219-2F6F-92D8-78FA5B522C15}"/>
                </a:ext>
              </a:extLst>
            </p:cNvPr>
            <p:cNvCxnSpPr>
              <a:cxnSpLocks/>
            </p:cNvCxnSpPr>
            <p:nvPr/>
          </p:nvCxnSpPr>
          <p:spPr>
            <a:xfrm flipV="1">
              <a:off x="1602039" y="3043115"/>
              <a:ext cx="8753477" cy="54748"/>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EBA7D82F-2239-F076-7DC8-09F41E793B9F}"/>
                </a:ext>
              </a:extLst>
            </p:cNvPr>
            <p:cNvCxnSpPr>
              <a:cxnSpLocks/>
            </p:cNvCxnSpPr>
            <p:nvPr/>
          </p:nvCxnSpPr>
          <p:spPr>
            <a:xfrm flipV="1">
              <a:off x="1602039" y="3721875"/>
              <a:ext cx="8581407" cy="2912"/>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8AAD36C-F812-70F0-27F6-F4D950D4FF5B}"/>
                </a:ext>
              </a:extLst>
            </p:cNvPr>
            <p:cNvCxnSpPr>
              <a:cxnSpLocks/>
            </p:cNvCxnSpPr>
            <p:nvPr/>
          </p:nvCxnSpPr>
          <p:spPr>
            <a:xfrm flipV="1">
              <a:off x="1602038" y="4343607"/>
              <a:ext cx="8753477" cy="54748"/>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EFD70A7B-2BCC-3EE7-42FA-9DD1A752EF45}"/>
                </a:ext>
              </a:extLst>
            </p:cNvPr>
            <p:cNvCxnSpPr>
              <a:cxnSpLocks/>
            </p:cNvCxnSpPr>
            <p:nvPr/>
          </p:nvCxnSpPr>
          <p:spPr>
            <a:xfrm flipV="1">
              <a:off x="1602038" y="5018065"/>
              <a:ext cx="8753477" cy="54748"/>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5" name="Rectangle 64">
            <a:extLst>
              <a:ext uri="{FF2B5EF4-FFF2-40B4-BE49-F238E27FC236}">
                <a16:creationId xmlns:a16="http://schemas.microsoft.com/office/drawing/2014/main" id="{0713D7CB-D589-51CA-FF61-CBAFDE2A75AB}"/>
              </a:ext>
            </a:extLst>
          </p:cNvPr>
          <p:cNvSpPr/>
          <p:nvPr/>
        </p:nvSpPr>
        <p:spPr>
          <a:xfrm>
            <a:off x="7834725" y="0"/>
            <a:ext cx="4364232" cy="6858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hlinkClick r:id="rId2"/>
            <a:extLst>
              <a:ext uri="{FF2B5EF4-FFF2-40B4-BE49-F238E27FC236}">
                <a16:creationId xmlns:a16="http://schemas.microsoft.com/office/drawing/2014/main" id="{C5A0B311-2449-E6AB-24F3-E69A7F99ACE3}"/>
              </a:ext>
            </a:extLst>
          </p:cNvPr>
          <p:cNvSpPr txBox="1"/>
          <p:nvPr/>
        </p:nvSpPr>
        <p:spPr>
          <a:xfrm>
            <a:off x="8828175" y="6272971"/>
            <a:ext cx="2532209" cy="461665"/>
          </a:xfrm>
          <a:prstGeom prst="rect">
            <a:avLst/>
          </a:prstGeom>
          <a:noFill/>
        </p:spPr>
        <p:txBody>
          <a:bodyPr wrap="square" anchor="ctr">
            <a:spAutoFit/>
          </a:bodyPr>
          <a:lstStyle/>
          <a:p>
            <a:pPr marR="0" algn="r" rtl="0"/>
            <a:r>
              <a:rPr lang="en-GB" baseline="30000" dirty="0">
                <a:solidFill>
                  <a:schemeClr val="bg1"/>
                </a:solidFill>
                <a:latin typeface="DM Sans" pitchFamily="2" charset="0"/>
              </a:rPr>
              <a:t>January</a:t>
            </a:r>
            <a:r>
              <a:rPr lang="en-GB" sz="1800" b="0" i="0" u="none" strike="noStrike" baseline="30000" dirty="0">
                <a:solidFill>
                  <a:schemeClr val="bg1"/>
                </a:solidFill>
                <a:latin typeface="DM Sans" pitchFamily="2" charset="0"/>
              </a:rPr>
              <a:t> 2023</a:t>
            </a:r>
          </a:p>
          <a:p>
            <a:pPr marR="0" algn="r" rtl="0"/>
            <a:r>
              <a:rPr lang="en-GB" sz="1800" b="0" i="0" u="none" strike="noStrike" baseline="30000" dirty="0">
                <a:solidFill>
                  <a:schemeClr val="bg1"/>
                </a:solidFill>
                <a:latin typeface="DM Sans" pitchFamily="2" charset="0"/>
              </a:rPr>
              <a:t>Vilnius, Lithuania</a:t>
            </a:r>
          </a:p>
        </p:txBody>
      </p:sp>
      <p:sp>
        <p:nvSpPr>
          <p:cNvPr id="7" name="TextBox 6">
            <a:extLst>
              <a:ext uri="{FF2B5EF4-FFF2-40B4-BE49-F238E27FC236}">
                <a16:creationId xmlns:a16="http://schemas.microsoft.com/office/drawing/2014/main" id="{4BC550E4-7940-7D7A-DE68-3218F965BE74}"/>
              </a:ext>
            </a:extLst>
          </p:cNvPr>
          <p:cNvSpPr txBox="1"/>
          <p:nvPr/>
        </p:nvSpPr>
        <p:spPr>
          <a:xfrm>
            <a:off x="840370" y="2482854"/>
            <a:ext cx="5256850" cy="523220"/>
          </a:xfrm>
          <a:prstGeom prst="rect">
            <a:avLst/>
          </a:prstGeom>
          <a:noFill/>
        </p:spPr>
        <p:txBody>
          <a:bodyPr wrap="square" rtlCol="0">
            <a:spAutoFit/>
          </a:bodyPr>
          <a:lstStyle/>
          <a:p>
            <a:r>
              <a:rPr lang="lt-LT" sz="1400" b="1" dirty="0"/>
              <a:t>Tailored site inspection for </a:t>
            </a:r>
            <a:r>
              <a:rPr lang="en-US" sz="1400" b="1" dirty="0"/>
              <a:t>1-2 people x 1-2 nights, including European flights</a:t>
            </a:r>
            <a:endParaRPr lang="lt-LT" sz="1400" b="1" dirty="0"/>
          </a:p>
        </p:txBody>
      </p:sp>
      <p:sp>
        <p:nvSpPr>
          <p:cNvPr id="8" name="TextBox 7">
            <a:extLst>
              <a:ext uri="{FF2B5EF4-FFF2-40B4-BE49-F238E27FC236}">
                <a16:creationId xmlns:a16="http://schemas.microsoft.com/office/drawing/2014/main" id="{6B48A5CA-018F-0B90-8864-977FECCED70E}"/>
              </a:ext>
            </a:extLst>
          </p:cNvPr>
          <p:cNvSpPr txBox="1"/>
          <p:nvPr/>
        </p:nvSpPr>
        <p:spPr>
          <a:xfrm>
            <a:off x="893078" y="3272285"/>
            <a:ext cx="4867275" cy="307777"/>
          </a:xfrm>
          <a:prstGeom prst="rect">
            <a:avLst/>
          </a:prstGeom>
          <a:noFill/>
        </p:spPr>
        <p:txBody>
          <a:bodyPr wrap="square" rtlCol="0">
            <a:spAutoFit/>
          </a:bodyPr>
          <a:lstStyle/>
          <a:p>
            <a:r>
              <a:rPr lang="en-US" sz="1400" dirty="0"/>
              <a:t>Material for delegate welcome packs</a:t>
            </a:r>
            <a:endParaRPr lang="lt-LT" sz="1400" dirty="0"/>
          </a:p>
        </p:txBody>
      </p:sp>
      <p:sp>
        <p:nvSpPr>
          <p:cNvPr id="10" name="TextBox 9">
            <a:extLst>
              <a:ext uri="{FF2B5EF4-FFF2-40B4-BE49-F238E27FC236}">
                <a16:creationId xmlns:a16="http://schemas.microsoft.com/office/drawing/2014/main" id="{7DBA5A55-1BE0-24E0-133B-36AAB3BE3F06}"/>
              </a:ext>
            </a:extLst>
          </p:cNvPr>
          <p:cNvSpPr txBox="1"/>
          <p:nvPr/>
        </p:nvSpPr>
        <p:spPr>
          <a:xfrm>
            <a:off x="893078" y="3916341"/>
            <a:ext cx="5073399" cy="307777"/>
          </a:xfrm>
          <a:prstGeom prst="rect">
            <a:avLst/>
          </a:prstGeom>
          <a:noFill/>
        </p:spPr>
        <p:txBody>
          <a:bodyPr wrap="square" rtlCol="0">
            <a:spAutoFit/>
          </a:bodyPr>
          <a:lstStyle/>
          <a:p>
            <a:r>
              <a:rPr lang="en-US" sz="1400" dirty="0"/>
              <a:t>Promotional destination marketing collateral</a:t>
            </a:r>
            <a:endParaRPr lang="lt-LT" sz="1400" dirty="0"/>
          </a:p>
        </p:txBody>
      </p:sp>
      <p:sp>
        <p:nvSpPr>
          <p:cNvPr id="42" name="TextBox 41">
            <a:extLst>
              <a:ext uri="{FF2B5EF4-FFF2-40B4-BE49-F238E27FC236}">
                <a16:creationId xmlns:a16="http://schemas.microsoft.com/office/drawing/2014/main" id="{5A1FFD31-1F1D-5D67-2A3D-ACED516FA073}"/>
              </a:ext>
            </a:extLst>
          </p:cNvPr>
          <p:cNvSpPr txBox="1"/>
          <p:nvPr/>
        </p:nvSpPr>
        <p:spPr>
          <a:xfrm>
            <a:off x="893078" y="4479804"/>
            <a:ext cx="4867275" cy="523220"/>
          </a:xfrm>
          <a:prstGeom prst="rect">
            <a:avLst/>
          </a:prstGeom>
          <a:noFill/>
        </p:spPr>
        <p:txBody>
          <a:bodyPr wrap="square" rtlCol="0">
            <a:spAutoFit/>
          </a:bodyPr>
          <a:lstStyle/>
          <a:p>
            <a:r>
              <a:rPr lang="en-US" sz="1400" dirty="0">
                <a:solidFill>
                  <a:srgbClr val="C00000"/>
                </a:solidFill>
              </a:rPr>
              <a:t>Cash support </a:t>
            </a:r>
            <a:r>
              <a:rPr lang="en-US" sz="1400" dirty="0"/>
              <a:t>for marketing and some costs related to running the conference</a:t>
            </a:r>
            <a:endParaRPr lang="lt-LT" sz="1400" dirty="0"/>
          </a:p>
        </p:txBody>
      </p:sp>
      <p:sp>
        <p:nvSpPr>
          <p:cNvPr id="43" name="TextBox 42">
            <a:extLst>
              <a:ext uri="{FF2B5EF4-FFF2-40B4-BE49-F238E27FC236}">
                <a16:creationId xmlns:a16="http://schemas.microsoft.com/office/drawing/2014/main" id="{A79BB53E-2CFF-C87C-878E-44C6E9006291}"/>
              </a:ext>
            </a:extLst>
          </p:cNvPr>
          <p:cNvSpPr txBox="1"/>
          <p:nvPr/>
        </p:nvSpPr>
        <p:spPr>
          <a:xfrm>
            <a:off x="840370" y="1544864"/>
            <a:ext cx="5008169" cy="584775"/>
          </a:xfrm>
          <a:prstGeom prst="rect">
            <a:avLst/>
          </a:prstGeom>
          <a:noFill/>
        </p:spPr>
        <p:txBody>
          <a:bodyPr wrap="square" rtlCol="0">
            <a:spAutoFit/>
          </a:bodyPr>
          <a:lstStyle/>
          <a:p>
            <a:r>
              <a:rPr lang="en-US" sz="1600" b="1" dirty="0">
                <a:solidFill>
                  <a:srgbClr val="C00000"/>
                </a:solidFill>
              </a:rPr>
              <a:t>To support hosting </a:t>
            </a:r>
            <a:r>
              <a:rPr lang="lt-LT" sz="1600" b="1" dirty="0">
                <a:solidFill>
                  <a:srgbClr val="C00000"/>
                </a:solidFill>
              </a:rPr>
              <a:t>ESICM Lives Forum</a:t>
            </a:r>
            <a:r>
              <a:rPr lang="en-US" sz="1600" b="1" dirty="0">
                <a:solidFill>
                  <a:srgbClr val="C00000"/>
                </a:solidFill>
              </a:rPr>
              <a:t> 2024 Vilnius will provide the following</a:t>
            </a:r>
            <a:endParaRPr lang="lt-LT" sz="1600" b="1" dirty="0">
              <a:solidFill>
                <a:srgbClr val="C00000"/>
              </a:solidFill>
            </a:endParaRPr>
          </a:p>
        </p:txBody>
      </p:sp>
      <p:sp>
        <p:nvSpPr>
          <p:cNvPr id="13" name="TextBox 12">
            <a:extLst>
              <a:ext uri="{FF2B5EF4-FFF2-40B4-BE49-F238E27FC236}">
                <a16:creationId xmlns:a16="http://schemas.microsoft.com/office/drawing/2014/main" id="{3646AB35-F8B4-82ED-4382-4CC9FC44FF54}"/>
              </a:ext>
            </a:extLst>
          </p:cNvPr>
          <p:cNvSpPr txBox="1"/>
          <p:nvPr/>
        </p:nvSpPr>
        <p:spPr>
          <a:xfrm>
            <a:off x="9591718" y="2649807"/>
            <a:ext cx="1466850" cy="369332"/>
          </a:xfrm>
          <a:prstGeom prst="rect">
            <a:avLst/>
          </a:prstGeom>
          <a:noFill/>
        </p:spPr>
        <p:txBody>
          <a:bodyPr wrap="square" rtlCol="0">
            <a:spAutoFit/>
          </a:bodyPr>
          <a:lstStyle/>
          <a:p>
            <a:r>
              <a:rPr lang="en-US" dirty="0">
                <a:solidFill>
                  <a:schemeClr val="bg1"/>
                </a:solidFill>
              </a:rPr>
              <a:t>2.000 €</a:t>
            </a:r>
            <a:r>
              <a:rPr lang="en-US" sz="1600" dirty="0">
                <a:solidFill>
                  <a:schemeClr val="bg1"/>
                </a:solidFill>
              </a:rPr>
              <a:t>*</a:t>
            </a:r>
            <a:endParaRPr lang="lt-LT" sz="1600" dirty="0">
              <a:solidFill>
                <a:schemeClr val="bg1"/>
              </a:solidFill>
            </a:endParaRPr>
          </a:p>
        </p:txBody>
      </p:sp>
      <p:sp>
        <p:nvSpPr>
          <p:cNvPr id="47" name="TextBox 46">
            <a:extLst>
              <a:ext uri="{FF2B5EF4-FFF2-40B4-BE49-F238E27FC236}">
                <a16:creationId xmlns:a16="http://schemas.microsoft.com/office/drawing/2014/main" id="{361FB662-43AF-434E-B85B-5477A3A85B3C}"/>
              </a:ext>
            </a:extLst>
          </p:cNvPr>
          <p:cNvSpPr txBox="1"/>
          <p:nvPr/>
        </p:nvSpPr>
        <p:spPr>
          <a:xfrm>
            <a:off x="9587734" y="3217135"/>
            <a:ext cx="1466850" cy="369332"/>
          </a:xfrm>
          <a:prstGeom prst="rect">
            <a:avLst/>
          </a:prstGeom>
          <a:noFill/>
        </p:spPr>
        <p:txBody>
          <a:bodyPr wrap="square" rtlCol="0">
            <a:spAutoFit/>
          </a:bodyPr>
          <a:lstStyle/>
          <a:p>
            <a:r>
              <a:rPr lang="en-US" dirty="0">
                <a:solidFill>
                  <a:schemeClr val="bg1"/>
                </a:solidFill>
              </a:rPr>
              <a:t>3.000 €</a:t>
            </a:r>
            <a:r>
              <a:rPr lang="en-US" sz="1600" dirty="0">
                <a:solidFill>
                  <a:schemeClr val="bg1"/>
                </a:solidFill>
              </a:rPr>
              <a:t>*</a:t>
            </a:r>
            <a:endParaRPr lang="lt-LT" sz="1600" dirty="0">
              <a:solidFill>
                <a:schemeClr val="bg1"/>
              </a:solidFill>
            </a:endParaRPr>
          </a:p>
        </p:txBody>
      </p:sp>
      <p:sp>
        <p:nvSpPr>
          <p:cNvPr id="52" name="TextBox 51">
            <a:extLst>
              <a:ext uri="{FF2B5EF4-FFF2-40B4-BE49-F238E27FC236}">
                <a16:creationId xmlns:a16="http://schemas.microsoft.com/office/drawing/2014/main" id="{7DD27F44-DDBB-6EA1-DE97-1DBCE872240C}"/>
              </a:ext>
            </a:extLst>
          </p:cNvPr>
          <p:cNvSpPr txBox="1"/>
          <p:nvPr/>
        </p:nvSpPr>
        <p:spPr>
          <a:xfrm>
            <a:off x="9595892" y="3801683"/>
            <a:ext cx="1466850" cy="369332"/>
          </a:xfrm>
          <a:prstGeom prst="rect">
            <a:avLst/>
          </a:prstGeom>
          <a:noFill/>
        </p:spPr>
        <p:txBody>
          <a:bodyPr wrap="square" rtlCol="0">
            <a:spAutoFit/>
          </a:bodyPr>
          <a:lstStyle/>
          <a:p>
            <a:r>
              <a:rPr lang="en-US" dirty="0">
                <a:solidFill>
                  <a:schemeClr val="bg1"/>
                </a:solidFill>
              </a:rPr>
              <a:t>1.000 €</a:t>
            </a:r>
            <a:r>
              <a:rPr lang="en-US" sz="1600" dirty="0">
                <a:solidFill>
                  <a:schemeClr val="bg1"/>
                </a:solidFill>
              </a:rPr>
              <a:t>*</a:t>
            </a:r>
            <a:endParaRPr lang="lt-LT" sz="1600" dirty="0">
              <a:solidFill>
                <a:schemeClr val="bg1"/>
              </a:solidFill>
            </a:endParaRPr>
          </a:p>
        </p:txBody>
      </p:sp>
      <p:sp>
        <p:nvSpPr>
          <p:cNvPr id="53" name="TextBox 52">
            <a:extLst>
              <a:ext uri="{FF2B5EF4-FFF2-40B4-BE49-F238E27FC236}">
                <a16:creationId xmlns:a16="http://schemas.microsoft.com/office/drawing/2014/main" id="{4F0EEE06-A0DF-D979-F3DF-7744F6189A9F}"/>
              </a:ext>
            </a:extLst>
          </p:cNvPr>
          <p:cNvSpPr txBox="1"/>
          <p:nvPr/>
        </p:nvSpPr>
        <p:spPr>
          <a:xfrm>
            <a:off x="9587734" y="4539562"/>
            <a:ext cx="1630363" cy="369332"/>
          </a:xfrm>
          <a:prstGeom prst="rect">
            <a:avLst/>
          </a:prstGeom>
          <a:noFill/>
        </p:spPr>
        <p:txBody>
          <a:bodyPr wrap="square" rtlCol="0">
            <a:spAutoFit/>
          </a:bodyPr>
          <a:lstStyle/>
          <a:p>
            <a:r>
              <a:rPr lang="en-US" dirty="0">
                <a:solidFill>
                  <a:schemeClr val="bg1"/>
                </a:solidFill>
              </a:rPr>
              <a:t>10.000 €</a:t>
            </a:r>
            <a:endParaRPr lang="lt-LT" dirty="0">
              <a:solidFill>
                <a:schemeClr val="bg1"/>
              </a:solidFill>
            </a:endParaRPr>
          </a:p>
        </p:txBody>
      </p:sp>
      <p:sp>
        <p:nvSpPr>
          <p:cNvPr id="55" name="TextBox 54">
            <a:extLst>
              <a:ext uri="{FF2B5EF4-FFF2-40B4-BE49-F238E27FC236}">
                <a16:creationId xmlns:a16="http://schemas.microsoft.com/office/drawing/2014/main" id="{8A33E736-5EE2-8DF7-A1CC-30C1313DDA82}"/>
              </a:ext>
            </a:extLst>
          </p:cNvPr>
          <p:cNvSpPr txBox="1"/>
          <p:nvPr/>
        </p:nvSpPr>
        <p:spPr>
          <a:xfrm>
            <a:off x="9587734" y="5121232"/>
            <a:ext cx="1630363" cy="400110"/>
          </a:xfrm>
          <a:prstGeom prst="rect">
            <a:avLst/>
          </a:prstGeom>
          <a:noFill/>
        </p:spPr>
        <p:txBody>
          <a:bodyPr wrap="square" rtlCol="0">
            <a:spAutoFit/>
          </a:bodyPr>
          <a:lstStyle/>
          <a:p>
            <a:r>
              <a:rPr lang="en-US" sz="2000" b="1" dirty="0">
                <a:solidFill>
                  <a:schemeClr val="bg1"/>
                </a:solidFill>
              </a:rPr>
              <a:t>16.000 €</a:t>
            </a:r>
            <a:endParaRPr lang="lt-LT" sz="2000" b="1" dirty="0">
              <a:solidFill>
                <a:schemeClr val="bg1"/>
              </a:solidFill>
            </a:endParaRPr>
          </a:p>
        </p:txBody>
      </p:sp>
      <p:sp>
        <p:nvSpPr>
          <p:cNvPr id="56" name="TextBox 55">
            <a:extLst>
              <a:ext uri="{FF2B5EF4-FFF2-40B4-BE49-F238E27FC236}">
                <a16:creationId xmlns:a16="http://schemas.microsoft.com/office/drawing/2014/main" id="{60714D20-ABAA-73D5-A0BF-FB67C7F30218}"/>
              </a:ext>
            </a:extLst>
          </p:cNvPr>
          <p:cNvSpPr txBox="1"/>
          <p:nvPr/>
        </p:nvSpPr>
        <p:spPr>
          <a:xfrm>
            <a:off x="895884" y="5195625"/>
            <a:ext cx="5073399" cy="369332"/>
          </a:xfrm>
          <a:prstGeom prst="rect">
            <a:avLst/>
          </a:prstGeom>
          <a:noFill/>
        </p:spPr>
        <p:txBody>
          <a:bodyPr wrap="square" rtlCol="0">
            <a:spAutoFit/>
          </a:bodyPr>
          <a:lstStyle/>
          <a:p>
            <a:r>
              <a:rPr lang="en-US" b="1" dirty="0"/>
              <a:t>TOTAL</a:t>
            </a:r>
            <a:endParaRPr lang="lt-LT" b="1" dirty="0"/>
          </a:p>
        </p:txBody>
      </p:sp>
      <p:sp>
        <p:nvSpPr>
          <p:cNvPr id="49" name="TextBox 48">
            <a:extLst>
              <a:ext uri="{FF2B5EF4-FFF2-40B4-BE49-F238E27FC236}">
                <a16:creationId xmlns:a16="http://schemas.microsoft.com/office/drawing/2014/main" id="{3900E3E3-62F6-BE00-9814-D31F81E17A98}"/>
              </a:ext>
            </a:extLst>
          </p:cNvPr>
          <p:cNvSpPr txBox="1"/>
          <p:nvPr/>
        </p:nvSpPr>
        <p:spPr>
          <a:xfrm>
            <a:off x="831616" y="6272971"/>
            <a:ext cx="3082895" cy="246221"/>
          </a:xfrm>
          <a:prstGeom prst="rect">
            <a:avLst/>
          </a:prstGeom>
          <a:noFill/>
        </p:spPr>
        <p:txBody>
          <a:bodyPr wrap="none" rtlCol="0">
            <a:spAutoFit/>
          </a:bodyPr>
          <a:lstStyle/>
          <a:p>
            <a:r>
              <a:rPr lang="en-US" sz="1000" dirty="0"/>
              <a:t>*Value of item only and non-transferable to cash</a:t>
            </a:r>
            <a:endParaRPr lang="lt-LT" sz="1000" dirty="0"/>
          </a:p>
        </p:txBody>
      </p:sp>
      <p:pic>
        <p:nvPicPr>
          <p:cNvPr id="58" name="Picture 57" descr="A picture containing text, clipart, gear&#10;&#10;Description automatically generated">
            <a:extLst>
              <a:ext uri="{FF2B5EF4-FFF2-40B4-BE49-F238E27FC236}">
                <a16:creationId xmlns:a16="http://schemas.microsoft.com/office/drawing/2014/main" id="{2FABD34F-0C9A-9F52-6214-0EFE7EECED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8175" y="612353"/>
            <a:ext cx="2264209" cy="325383"/>
          </a:xfrm>
          <a:prstGeom prst="rect">
            <a:avLst/>
          </a:prstGeom>
        </p:spPr>
      </p:pic>
      <p:grpSp>
        <p:nvGrpSpPr>
          <p:cNvPr id="14" name="Group 13">
            <a:extLst>
              <a:ext uri="{FF2B5EF4-FFF2-40B4-BE49-F238E27FC236}">
                <a16:creationId xmlns:a16="http://schemas.microsoft.com/office/drawing/2014/main" id="{92751C56-DF1A-4016-B717-2578772D8464}"/>
              </a:ext>
            </a:extLst>
          </p:cNvPr>
          <p:cNvGrpSpPr/>
          <p:nvPr/>
        </p:nvGrpSpPr>
        <p:grpSpPr>
          <a:xfrm>
            <a:off x="7834725" y="3044825"/>
            <a:ext cx="3257659" cy="1981563"/>
            <a:chOff x="7834725" y="3044825"/>
            <a:chExt cx="2776125" cy="1981563"/>
          </a:xfrm>
        </p:grpSpPr>
        <p:cxnSp>
          <p:nvCxnSpPr>
            <p:cNvPr id="63" name="Straight Arrow Connector 62">
              <a:extLst>
                <a:ext uri="{FF2B5EF4-FFF2-40B4-BE49-F238E27FC236}">
                  <a16:creationId xmlns:a16="http://schemas.microsoft.com/office/drawing/2014/main" id="{3A3A8FB1-5FFD-A6B6-D213-2D0BD507E3D2}"/>
                </a:ext>
              </a:extLst>
            </p:cNvPr>
            <p:cNvCxnSpPr>
              <a:cxnSpLocks/>
            </p:cNvCxnSpPr>
            <p:nvPr/>
          </p:nvCxnSpPr>
          <p:spPr>
            <a:xfrm>
              <a:off x="7834725" y="3044825"/>
              <a:ext cx="2776125" cy="0"/>
            </a:xfrm>
            <a:prstGeom prst="straightConnector1">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A3351229-BC93-15BB-799F-C44F32224290}"/>
                </a:ext>
              </a:extLst>
            </p:cNvPr>
            <p:cNvCxnSpPr>
              <a:cxnSpLocks/>
            </p:cNvCxnSpPr>
            <p:nvPr/>
          </p:nvCxnSpPr>
          <p:spPr>
            <a:xfrm>
              <a:off x="7834725" y="3708456"/>
              <a:ext cx="2766600" cy="0"/>
            </a:xfrm>
            <a:prstGeom prst="straightConnector1">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12583BE-4C4C-BF84-0437-366485965384}"/>
                </a:ext>
              </a:extLst>
            </p:cNvPr>
            <p:cNvCxnSpPr>
              <a:cxnSpLocks/>
            </p:cNvCxnSpPr>
            <p:nvPr/>
          </p:nvCxnSpPr>
          <p:spPr>
            <a:xfrm>
              <a:off x="7853775" y="4350739"/>
              <a:ext cx="2718975" cy="0"/>
            </a:xfrm>
            <a:prstGeom prst="straightConnector1">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A9175D4A-8E92-1396-D85B-AEB767EE3158}"/>
                </a:ext>
              </a:extLst>
            </p:cNvPr>
            <p:cNvCxnSpPr>
              <a:cxnSpLocks/>
            </p:cNvCxnSpPr>
            <p:nvPr/>
          </p:nvCxnSpPr>
          <p:spPr>
            <a:xfrm>
              <a:off x="7844250" y="5026388"/>
              <a:ext cx="2728500" cy="0"/>
            </a:xfrm>
            <a:prstGeom prst="straightConnector1">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894987" y="6423240"/>
            <a:ext cx="6492020" cy="246221"/>
          </a:xfrm>
          <a:prstGeom prst="rect">
            <a:avLst/>
          </a:prstGeom>
        </p:spPr>
        <p:txBody>
          <a:bodyPr wrap="square">
            <a:spAutoFit/>
          </a:bodyPr>
          <a:lstStyle/>
          <a:p>
            <a:r>
              <a:rPr lang="en-GB" sz="1000" dirty="0">
                <a:solidFill>
                  <a:srgbClr val="C00000"/>
                </a:solidFill>
                <a:latin typeface="DM Sans" pitchFamily="2" charset="0"/>
              </a:rPr>
              <a:t>All conditions will be outlined </a:t>
            </a:r>
            <a:r>
              <a:rPr lang="lt-LT" sz="1000" dirty="0">
                <a:solidFill>
                  <a:srgbClr val="C00000"/>
                </a:solidFill>
                <a:latin typeface="DM Sans" pitchFamily="2" charset="0"/>
              </a:rPr>
              <a:t>and confirmed </a:t>
            </a:r>
            <a:r>
              <a:rPr lang="en-GB" sz="1000" dirty="0">
                <a:solidFill>
                  <a:srgbClr val="C00000"/>
                </a:solidFill>
                <a:latin typeface="DM Sans" pitchFamily="2" charset="0"/>
              </a:rPr>
              <a:t>in a letter of agreement upon notification of the bid win</a:t>
            </a:r>
          </a:p>
        </p:txBody>
      </p:sp>
      <p:sp>
        <p:nvSpPr>
          <p:cNvPr id="34" name="TextBox 33">
            <a:extLst>
              <a:ext uri="{FF2B5EF4-FFF2-40B4-BE49-F238E27FC236}">
                <a16:creationId xmlns:a16="http://schemas.microsoft.com/office/drawing/2014/main" id="{F586610E-8F0D-413B-8F4F-B0722694098F}"/>
              </a:ext>
            </a:extLst>
          </p:cNvPr>
          <p:cNvSpPr txBox="1"/>
          <p:nvPr/>
        </p:nvSpPr>
        <p:spPr>
          <a:xfrm>
            <a:off x="840370" y="533655"/>
            <a:ext cx="5379720" cy="523220"/>
          </a:xfrm>
          <a:prstGeom prst="rect">
            <a:avLst/>
          </a:prstGeom>
          <a:noFill/>
        </p:spPr>
        <p:txBody>
          <a:bodyPr wrap="square" rtlCol="0">
            <a:spAutoFit/>
          </a:bodyPr>
          <a:lstStyle/>
          <a:p>
            <a:r>
              <a:rPr lang="en-GB" sz="2800" dirty="0">
                <a:solidFill>
                  <a:srgbClr val="484656"/>
                </a:solidFill>
                <a:latin typeface="+mj-lt"/>
              </a:rPr>
              <a:t>Destination Support</a:t>
            </a:r>
          </a:p>
        </p:txBody>
      </p:sp>
      <p:sp>
        <p:nvSpPr>
          <p:cNvPr id="36" name="Rectangle 35">
            <a:extLst>
              <a:ext uri="{FF2B5EF4-FFF2-40B4-BE49-F238E27FC236}">
                <a16:creationId xmlns:a16="http://schemas.microsoft.com/office/drawing/2014/main" id="{8D72365F-361D-4972-8BD9-4098635C4291}"/>
              </a:ext>
            </a:extLst>
          </p:cNvPr>
          <p:cNvSpPr/>
          <p:nvPr/>
        </p:nvSpPr>
        <p:spPr>
          <a:xfrm>
            <a:off x="0" y="653481"/>
            <a:ext cx="716280" cy="23193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23558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E51B84-FB2A-4C3E-BCFB-CAFD350290EB}"/>
              </a:ext>
            </a:extLst>
          </p:cNvPr>
          <p:cNvSpPr/>
          <p:nvPr/>
        </p:nvSpPr>
        <p:spPr>
          <a:xfrm>
            <a:off x="148491" y="156308"/>
            <a:ext cx="11871571" cy="65649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32" name="Before we start, do you know where Vilnius is?"/>
          <p:cNvSpPr txBox="1"/>
          <p:nvPr/>
        </p:nvSpPr>
        <p:spPr>
          <a:xfrm>
            <a:off x="4369028" y="2205490"/>
            <a:ext cx="3453945" cy="15286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defRPr sz="5500">
                <a:solidFill>
                  <a:srgbClr val="FFFFFF"/>
                </a:solidFill>
                <a:latin typeface="Krona One"/>
                <a:ea typeface="Krona One"/>
                <a:cs typeface="Krona One"/>
                <a:sym typeface="Krona One"/>
              </a:defRPr>
            </a:lvl1pPr>
          </a:lstStyle>
          <a:p>
            <a:r>
              <a:rPr sz="3200" dirty="0">
                <a:solidFill>
                  <a:schemeClr val="bg1"/>
                </a:solidFill>
                <a:latin typeface="+mj-lt"/>
              </a:rPr>
              <a:t>Before we start, do you know where Vilnius is?</a:t>
            </a:r>
          </a:p>
        </p:txBody>
      </p:sp>
      <p:sp>
        <p:nvSpPr>
          <p:cNvPr id="333" name="We asked around. Some don’t."/>
          <p:cNvSpPr txBox="1"/>
          <p:nvPr/>
        </p:nvSpPr>
        <p:spPr>
          <a:xfrm>
            <a:off x="4369028" y="4479936"/>
            <a:ext cx="3453945" cy="7899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defRPr sz="5500">
                <a:solidFill>
                  <a:srgbClr val="FFFFFF"/>
                </a:solidFill>
                <a:latin typeface="Krona One"/>
                <a:ea typeface="Krona One"/>
                <a:cs typeface="Krona One"/>
                <a:sym typeface="Krona One"/>
              </a:defRPr>
            </a:lvl1pPr>
          </a:lstStyle>
          <a:p>
            <a:r>
              <a:rPr sz="2400" dirty="0">
                <a:latin typeface="+mn-lt"/>
              </a:rPr>
              <a:t>We asked around. Some don’t.</a:t>
            </a:r>
          </a:p>
        </p:txBody>
      </p:sp>
      <p:sp>
        <p:nvSpPr>
          <p:cNvPr id="5" name="Freeform 5">
            <a:extLst>
              <a:ext uri="{FF2B5EF4-FFF2-40B4-BE49-F238E27FC236}">
                <a16:creationId xmlns:a16="http://schemas.microsoft.com/office/drawing/2014/main" id="{4C94A7CB-E62B-473E-B022-0092155AC670}"/>
              </a:ext>
            </a:extLst>
          </p:cNvPr>
          <p:cNvSpPr>
            <a:spLocks/>
          </p:cNvSpPr>
          <p:nvPr/>
        </p:nvSpPr>
        <p:spPr bwMode="auto">
          <a:xfrm>
            <a:off x="3834140" y="2116936"/>
            <a:ext cx="274419" cy="1705732"/>
          </a:xfrm>
          <a:custGeom>
            <a:avLst/>
            <a:gdLst>
              <a:gd name="T0" fmla="*/ 0 w 72"/>
              <a:gd name="T1" fmla="*/ 248 h 418"/>
              <a:gd name="T2" fmla="*/ 0 w 72"/>
              <a:gd name="T3" fmla="*/ 3 h 418"/>
              <a:gd name="T4" fmla="*/ 3 w 72"/>
              <a:gd name="T5" fmla="*/ 0 h 418"/>
              <a:gd name="T6" fmla="*/ 69 w 72"/>
              <a:gd name="T7" fmla="*/ 0 h 418"/>
              <a:gd name="T8" fmla="*/ 71 w 72"/>
              <a:gd name="T9" fmla="*/ 2 h 418"/>
              <a:gd name="T10" fmla="*/ 71 w 72"/>
              <a:gd name="T11" fmla="*/ 15 h 418"/>
              <a:gd name="T12" fmla="*/ 69 w 72"/>
              <a:gd name="T13" fmla="*/ 18 h 418"/>
              <a:gd name="T14" fmla="*/ 17 w 72"/>
              <a:gd name="T15" fmla="*/ 18 h 418"/>
              <a:gd name="T16" fmla="*/ 17 w 72"/>
              <a:gd name="T17" fmla="*/ 401 h 418"/>
              <a:gd name="T18" fmla="*/ 70 w 72"/>
              <a:gd name="T19" fmla="*/ 401 h 418"/>
              <a:gd name="T20" fmla="*/ 72 w 72"/>
              <a:gd name="T21" fmla="*/ 403 h 418"/>
              <a:gd name="T22" fmla="*/ 72 w 72"/>
              <a:gd name="T23" fmla="*/ 416 h 418"/>
              <a:gd name="T24" fmla="*/ 70 w 72"/>
              <a:gd name="T25" fmla="*/ 418 h 418"/>
              <a:gd name="T26" fmla="*/ 3 w 72"/>
              <a:gd name="T27" fmla="*/ 418 h 418"/>
              <a:gd name="T28" fmla="*/ 0 w 72"/>
              <a:gd name="T29" fmla="*/ 416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418">
                <a:moveTo>
                  <a:pt x="0" y="248"/>
                </a:moveTo>
                <a:cubicBezTo>
                  <a:pt x="0" y="3"/>
                  <a:pt x="0" y="3"/>
                  <a:pt x="0" y="3"/>
                </a:cubicBezTo>
                <a:cubicBezTo>
                  <a:pt x="0" y="1"/>
                  <a:pt x="1" y="0"/>
                  <a:pt x="3" y="0"/>
                </a:cubicBezTo>
                <a:cubicBezTo>
                  <a:pt x="69" y="0"/>
                  <a:pt x="69" y="0"/>
                  <a:pt x="69" y="0"/>
                </a:cubicBezTo>
                <a:cubicBezTo>
                  <a:pt x="70" y="0"/>
                  <a:pt x="71" y="1"/>
                  <a:pt x="71" y="2"/>
                </a:cubicBezTo>
                <a:cubicBezTo>
                  <a:pt x="71" y="15"/>
                  <a:pt x="71" y="15"/>
                  <a:pt x="71" y="15"/>
                </a:cubicBezTo>
                <a:cubicBezTo>
                  <a:pt x="71" y="17"/>
                  <a:pt x="70" y="18"/>
                  <a:pt x="69" y="18"/>
                </a:cubicBezTo>
                <a:cubicBezTo>
                  <a:pt x="17" y="18"/>
                  <a:pt x="17" y="18"/>
                  <a:pt x="17" y="18"/>
                </a:cubicBezTo>
                <a:cubicBezTo>
                  <a:pt x="17" y="401"/>
                  <a:pt x="17" y="401"/>
                  <a:pt x="17" y="401"/>
                </a:cubicBezTo>
                <a:cubicBezTo>
                  <a:pt x="70" y="401"/>
                  <a:pt x="70" y="401"/>
                  <a:pt x="70" y="401"/>
                </a:cubicBezTo>
                <a:cubicBezTo>
                  <a:pt x="71" y="401"/>
                  <a:pt x="72" y="401"/>
                  <a:pt x="72" y="403"/>
                </a:cubicBezTo>
                <a:cubicBezTo>
                  <a:pt x="72" y="416"/>
                  <a:pt x="72" y="416"/>
                  <a:pt x="72" y="416"/>
                </a:cubicBezTo>
                <a:cubicBezTo>
                  <a:pt x="72" y="417"/>
                  <a:pt x="71" y="418"/>
                  <a:pt x="70" y="418"/>
                </a:cubicBezTo>
                <a:cubicBezTo>
                  <a:pt x="3" y="418"/>
                  <a:pt x="3" y="418"/>
                  <a:pt x="3" y="418"/>
                </a:cubicBezTo>
                <a:cubicBezTo>
                  <a:pt x="1" y="418"/>
                  <a:pt x="0" y="417"/>
                  <a:pt x="0" y="41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 name="Freeform 5">
            <a:extLst>
              <a:ext uri="{FF2B5EF4-FFF2-40B4-BE49-F238E27FC236}">
                <a16:creationId xmlns:a16="http://schemas.microsoft.com/office/drawing/2014/main" id="{18E8D317-C000-422B-8EEE-3A2C3F2B1C06}"/>
              </a:ext>
            </a:extLst>
          </p:cNvPr>
          <p:cNvSpPr>
            <a:spLocks/>
          </p:cNvSpPr>
          <p:nvPr/>
        </p:nvSpPr>
        <p:spPr bwMode="auto">
          <a:xfrm rot="10800000">
            <a:off x="7754245" y="2116936"/>
            <a:ext cx="274419" cy="1705732"/>
          </a:xfrm>
          <a:custGeom>
            <a:avLst/>
            <a:gdLst>
              <a:gd name="T0" fmla="*/ 0 w 72"/>
              <a:gd name="T1" fmla="*/ 248 h 418"/>
              <a:gd name="T2" fmla="*/ 0 w 72"/>
              <a:gd name="T3" fmla="*/ 3 h 418"/>
              <a:gd name="T4" fmla="*/ 3 w 72"/>
              <a:gd name="T5" fmla="*/ 0 h 418"/>
              <a:gd name="T6" fmla="*/ 69 w 72"/>
              <a:gd name="T7" fmla="*/ 0 h 418"/>
              <a:gd name="T8" fmla="*/ 71 w 72"/>
              <a:gd name="T9" fmla="*/ 2 h 418"/>
              <a:gd name="T10" fmla="*/ 71 w 72"/>
              <a:gd name="T11" fmla="*/ 15 h 418"/>
              <a:gd name="T12" fmla="*/ 69 w 72"/>
              <a:gd name="T13" fmla="*/ 18 h 418"/>
              <a:gd name="T14" fmla="*/ 17 w 72"/>
              <a:gd name="T15" fmla="*/ 18 h 418"/>
              <a:gd name="T16" fmla="*/ 17 w 72"/>
              <a:gd name="T17" fmla="*/ 401 h 418"/>
              <a:gd name="T18" fmla="*/ 70 w 72"/>
              <a:gd name="T19" fmla="*/ 401 h 418"/>
              <a:gd name="T20" fmla="*/ 72 w 72"/>
              <a:gd name="T21" fmla="*/ 403 h 418"/>
              <a:gd name="T22" fmla="*/ 72 w 72"/>
              <a:gd name="T23" fmla="*/ 416 h 418"/>
              <a:gd name="T24" fmla="*/ 70 w 72"/>
              <a:gd name="T25" fmla="*/ 418 h 418"/>
              <a:gd name="T26" fmla="*/ 3 w 72"/>
              <a:gd name="T27" fmla="*/ 418 h 418"/>
              <a:gd name="T28" fmla="*/ 0 w 72"/>
              <a:gd name="T29" fmla="*/ 416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418">
                <a:moveTo>
                  <a:pt x="0" y="248"/>
                </a:moveTo>
                <a:cubicBezTo>
                  <a:pt x="0" y="3"/>
                  <a:pt x="0" y="3"/>
                  <a:pt x="0" y="3"/>
                </a:cubicBezTo>
                <a:cubicBezTo>
                  <a:pt x="0" y="1"/>
                  <a:pt x="1" y="0"/>
                  <a:pt x="3" y="0"/>
                </a:cubicBezTo>
                <a:cubicBezTo>
                  <a:pt x="69" y="0"/>
                  <a:pt x="69" y="0"/>
                  <a:pt x="69" y="0"/>
                </a:cubicBezTo>
                <a:cubicBezTo>
                  <a:pt x="70" y="0"/>
                  <a:pt x="71" y="1"/>
                  <a:pt x="71" y="2"/>
                </a:cubicBezTo>
                <a:cubicBezTo>
                  <a:pt x="71" y="15"/>
                  <a:pt x="71" y="15"/>
                  <a:pt x="71" y="15"/>
                </a:cubicBezTo>
                <a:cubicBezTo>
                  <a:pt x="71" y="17"/>
                  <a:pt x="70" y="18"/>
                  <a:pt x="69" y="18"/>
                </a:cubicBezTo>
                <a:cubicBezTo>
                  <a:pt x="17" y="18"/>
                  <a:pt x="17" y="18"/>
                  <a:pt x="17" y="18"/>
                </a:cubicBezTo>
                <a:cubicBezTo>
                  <a:pt x="17" y="401"/>
                  <a:pt x="17" y="401"/>
                  <a:pt x="17" y="401"/>
                </a:cubicBezTo>
                <a:cubicBezTo>
                  <a:pt x="70" y="401"/>
                  <a:pt x="70" y="401"/>
                  <a:pt x="70" y="401"/>
                </a:cubicBezTo>
                <a:cubicBezTo>
                  <a:pt x="71" y="401"/>
                  <a:pt x="72" y="401"/>
                  <a:pt x="72" y="403"/>
                </a:cubicBezTo>
                <a:cubicBezTo>
                  <a:pt x="72" y="416"/>
                  <a:pt x="72" y="416"/>
                  <a:pt x="72" y="416"/>
                </a:cubicBezTo>
                <a:cubicBezTo>
                  <a:pt x="72" y="417"/>
                  <a:pt x="71" y="418"/>
                  <a:pt x="70" y="418"/>
                </a:cubicBezTo>
                <a:cubicBezTo>
                  <a:pt x="3" y="418"/>
                  <a:pt x="3" y="418"/>
                  <a:pt x="3" y="418"/>
                </a:cubicBezTo>
                <a:cubicBezTo>
                  <a:pt x="1" y="418"/>
                  <a:pt x="0" y="417"/>
                  <a:pt x="0" y="41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Tree>
  </p:cSld>
  <p:clrMapOvr>
    <a:masterClrMapping/>
  </p:clrMapOvr>
  <p:transition spd="med"/>
</p:sld>
</file>

<file path=ppt/theme/theme1.xml><?xml version="1.0" encoding="utf-8"?>
<a:theme xmlns:a="http://schemas.openxmlformats.org/drawingml/2006/main" name="Office Theme">
  <a:themeElements>
    <a:clrScheme name="Go Vilnius">
      <a:dk1>
        <a:srgbClr val="484656"/>
      </a:dk1>
      <a:lt1>
        <a:srgbClr val="FBFAFC"/>
      </a:lt1>
      <a:dk2>
        <a:srgbClr val="484656"/>
      </a:dk2>
      <a:lt2>
        <a:srgbClr val="FFFFFF"/>
      </a:lt2>
      <a:accent1>
        <a:srgbClr val="484656"/>
      </a:accent1>
      <a:accent2>
        <a:srgbClr val="EC5B60"/>
      </a:accent2>
      <a:accent3>
        <a:srgbClr val="0AACA1"/>
      </a:accent3>
      <a:accent4>
        <a:srgbClr val="F1AA43"/>
      </a:accent4>
      <a:accent5>
        <a:srgbClr val="E9E7EA"/>
      </a:accent5>
      <a:accent6>
        <a:srgbClr val="FBFAFC"/>
      </a:accent6>
      <a:hlink>
        <a:srgbClr val="EC5B60"/>
      </a:hlink>
      <a:folHlink>
        <a:srgbClr val="484656"/>
      </a:folHlink>
    </a:clrScheme>
    <a:fontScheme name="GO Vilnius">
      <a:majorFont>
        <a:latin typeface="Recoleta SemiBold"/>
        <a:ea typeface=""/>
        <a:cs typeface=""/>
      </a:majorFont>
      <a:minorFont>
        <a:latin typeface="DM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o Vilnius - PPT - Pristatomoji - 2A" id="{CFC5BD30-EC96-49C1-B8B9-94710391B67C}" vid="{EDF5C75D-4884-4E74-8A16-45F2C1A608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o Vilnius">
    <a:dk1>
      <a:srgbClr val="484656"/>
    </a:dk1>
    <a:lt1>
      <a:srgbClr val="FBFAFC"/>
    </a:lt1>
    <a:dk2>
      <a:srgbClr val="484656"/>
    </a:dk2>
    <a:lt2>
      <a:srgbClr val="FFFFFF"/>
    </a:lt2>
    <a:accent1>
      <a:srgbClr val="484656"/>
    </a:accent1>
    <a:accent2>
      <a:srgbClr val="EC5B60"/>
    </a:accent2>
    <a:accent3>
      <a:srgbClr val="0AACA1"/>
    </a:accent3>
    <a:accent4>
      <a:srgbClr val="F1AA43"/>
    </a:accent4>
    <a:accent5>
      <a:srgbClr val="E9E7EA"/>
    </a:accent5>
    <a:accent6>
      <a:srgbClr val="FBFAFC"/>
    </a:accent6>
    <a:hlink>
      <a:srgbClr val="EC5B60"/>
    </a:hlink>
    <a:folHlink>
      <a:srgbClr val="48465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b93c6f7-d1d3-4079-b7f5-7ce3c7cbce18">
      <UserInfo>
        <DisplayName>Karolina Jocienė</DisplayName>
        <AccountId>12</AccountId>
        <AccountType/>
      </UserInfo>
    </SharedWithUsers>
    <TaxCatchAll xmlns="7b93c6f7-d1d3-4079-b7f5-7ce3c7cbce18" xsi:nil="true"/>
    <_x0031_ xmlns="fbfc35ad-3101-42c9-9116-3648385a7f78" xsi:nil="true"/>
    <lcf76f155ced4ddcb4097134ff3c332f xmlns="fbfc35ad-3101-42c9-9116-3648385a7f7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EA028CACB473F4F8A79C9F98601EF78" ma:contentTypeVersion="17" ma:contentTypeDescription="Create a new document." ma:contentTypeScope="" ma:versionID="0e8bad99e4134b4208c3f38b869772b6">
  <xsd:schema xmlns:xsd="http://www.w3.org/2001/XMLSchema" xmlns:xs="http://www.w3.org/2001/XMLSchema" xmlns:p="http://schemas.microsoft.com/office/2006/metadata/properties" xmlns:ns2="fbfc35ad-3101-42c9-9116-3648385a7f78" xmlns:ns3="7b93c6f7-d1d3-4079-b7f5-7ce3c7cbce18" targetNamespace="http://schemas.microsoft.com/office/2006/metadata/properties" ma:root="true" ma:fieldsID="36d03fb71f49f004c23854e31cb8a1a1" ns2:_="" ns3:_="">
    <xsd:import namespace="fbfc35ad-3101-42c9-9116-3648385a7f78"/>
    <xsd:import namespace="7b93c6f7-d1d3-4079-b7f5-7ce3c7cbce1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3:SharedWithUsers" minOccurs="0"/>
                <xsd:element ref="ns3:SharedWithDetails" minOccurs="0"/>
                <xsd:element ref="ns2:_x0031_"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c35ad-3101-42c9-9116-3648385a7f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_x0031_" ma:index="21" nillable="true" ma:displayName="1" ma:format="Dropdown" ma:internalName="_x0031_" ma:percentage="FALSE">
      <xsd:simpleType>
        <xsd:restriction base="dms:Number"/>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972aff57-7d51-46b1-aadd-28a37310c20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b93c6f7-d1d3-4079-b7f5-7ce3c7cbce18"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8909a79e-c85d-4b78-8ec9-d0d57f104992}" ma:internalName="TaxCatchAll" ma:showField="CatchAllData" ma:web="7b93c6f7-d1d3-4079-b7f5-7ce3c7cbce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067046C-FD24-4285-A798-674EFF51134E}">
  <ds:schemaRefs>
    <ds:schemaRef ds:uri="http://schemas.microsoft.com/sharepoint/v3/contenttype/forms"/>
  </ds:schemaRefs>
</ds:datastoreItem>
</file>

<file path=customXml/itemProps2.xml><?xml version="1.0" encoding="utf-8"?>
<ds:datastoreItem xmlns:ds="http://schemas.openxmlformats.org/officeDocument/2006/customXml" ds:itemID="{11AA1384-A388-4655-B3F6-FBF26E10AD65}">
  <ds:schemaRefs>
    <ds:schemaRef ds:uri="http://purl.org/dc/dcmitype/"/>
    <ds:schemaRef ds:uri="http://purl.org/dc/elements/1.1/"/>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7b93c6f7-d1d3-4079-b7f5-7ce3c7cbce18"/>
    <ds:schemaRef ds:uri="fbfc35ad-3101-42c9-9116-3648385a7f78"/>
  </ds:schemaRefs>
</ds:datastoreItem>
</file>

<file path=customXml/itemProps3.xml><?xml version="1.0" encoding="utf-8"?>
<ds:datastoreItem xmlns:ds="http://schemas.openxmlformats.org/officeDocument/2006/customXml" ds:itemID="{2FE3FA4D-C79D-423B-A814-677E76C79A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fc35ad-3101-42c9-9116-3648385a7f78"/>
    <ds:schemaRef ds:uri="7b93c6f7-d1d3-4079-b7f5-7ce3c7cbce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15378</TotalTime>
  <Words>2590</Words>
  <Application>Microsoft Office PowerPoint</Application>
  <PresentationFormat>Widescreen</PresentationFormat>
  <Paragraphs>302</Paragraphs>
  <Slides>33</Slides>
  <Notes>21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Calibri</vt:lpstr>
      <vt:lpstr>Arial</vt:lpstr>
      <vt:lpstr>DM Sans</vt:lpstr>
      <vt:lpstr>Recoleta SemiBold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justinas_beledo@outlook.com</dc:creator>
  <cp:lastModifiedBy>Violeta Vitė</cp:lastModifiedBy>
  <cp:revision>524</cp:revision>
  <dcterms:created xsi:type="dcterms:W3CDTF">2020-12-02T13:17:13Z</dcterms:created>
  <dcterms:modified xsi:type="dcterms:W3CDTF">2023-01-27T15:08:55Z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0x010100FEA028CACB473F4F8A79C9F98601EF78</vt:lpwstr>
  </property>
  <property fmtid="{D5CDD505-2E9C-101B-9397-08002B2CF9AE}" pid="3" name="MediaServiceImageTags">
    <vt:lpwstr/>
  </property>
</Properties>
</file>